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68140" y="9737928"/>
            <a:ext cx="23113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360424"/>
            <a:ext cx="5302250" cy="7163434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CHPTER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TWO</a:t>
            </a:r>
            <a:endParaRPr sz="1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21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Optical fiber</a:t>
            </a:r>
            <a:r>
              <a:rPr dirty="0" u="heavy" sz="18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waveguides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(2)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2.1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Ray theory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transmission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consider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propagation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light </a:t>
            </a:r>
            <a:r>
              <a:rPr dirty="0" sz="1200">
                <a:latin typeface="Times New Roman"/>
                <a:cs typeface="Times New Roman"/>
              </a:rPr>
              <a:t>within </a:t>
            </a:r>
            <a:r>
              <a:rPr dirty="0" sz="1200" spc="-5">
                <a:latin typeface="Times New Roman"/>
                <a:cs typeface="Times New Roman"/>
              </a:rPr>
              <a:t>an optical fiber </a:t>
            </a:r>
            <a:r>
              <a:rPr dirty="0" sz="1200">
                <a:latin typeface="Times New Roman"/>
                <a:cs typeface="Times New Roman"/>
              </a:rPr>
              <a:t>utilizing the ray theory  model it </a:t>
            </a:r>
            <a:r>
              <a:rPr dirty="0" sz="1200" spc="-5">
                <a:latin typeface="Times New Roman"/>
                <a:cs typeface="Times New Roman"/>
              </a:rPr>
              <a:t>is necessary </a:t>
            </a:r>
            <a:r>
              <a:rPr dirty="0" sz="1200">
                <a:latin typeface="Times New Roman"/>
                <a:cs typeface="Times New Roman"/>
              </a:rPr>
              <a:t>to take </a:t>
            </a:r>
            <a:r>
              <a:rPr dirty="0" sz="1200" spc="-5">
                <a:latin typeface="Times New Roman"/>
                <a:cs typeface="Times New Roman"/>
              </a:rPr>
              <a:t>account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of the </a:t>
            </a:r>
            <a:r>
              <a:rPr dirty="0" sz="1200" spc="-5">
                <a:latin typeface="Times New Roman"/>
                <a:cs typeface="Times New Roman"/>
              </a:rPr>
              <a:t>dielectric </a:t>
            </a:r>
            <a:r>
              <a:rPr dirty="0" sz="1200">
                <a:latin typeface="Times New Roman"/>
                <a:cs typeface="Times New Roman"/>
              </a:rPr>
              <a:t>medium.  The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of a medium </a:t>
            </a:r>
            <a:r>
              <a:rPr dirty="0" sz="1200" spc="-5">
                <a:latin typeface="Times New Roman"/>
                <a:cs typeface="Times New Roman"/>
              </a:rPr>
              <a:t>is defined as the ratio </a:t>
            </a:r>
            <a:r>
              <a:rPr dirty="0" sz="1200">
                <a:latin typeface="Times New Roman"/>
                <a:cs typeface="Times New Roman"/>
              </a:rPr>
              <a:t>of the velocity of </a:t>
            </a:r>
            <a:r>
              <a:rPr dirty="0" sz="1200" spc="-5">
                <a:latin typeface="Times New Roman"/>
                <a:cs typeface="Times New Roman"/>
              </a:rPr>
              <a:t>light </a:t>
            </a:r>
            <a:r>
              <a:rPr dirty="0" sz="1200">
                <a:latin typeface="Times New Roman"/>
                <a:cs typeface="Times New Roman"/>
              </a:rPr>
              <a:t>in a  </a:t>
            </a:r>
            <a:r>
              <a:rPr dirty="0" sz="1200" spc="-5">
                <a:latin typeface="Times New Roman"/>
                <a:cs typeface="Times New Roman"/>
              </a:rPr>
              <a:t>vacuum </a:t>
            </a:r>
            <a:r>
              <a:rPr dirty="0" sz="1200">
                <a:latin typeface="Times New Roman"/>
                <a:cs typeface="Times New Roman"/>
              </a:rPr>
              <a:t>to the velocity of </a:t>
            </a:r>
            <a:r>
              <a:rPr dirty="0" sz="1200" spc="-5">
                <a:latin typeface="Times New Roman"/>
                <a:cs typeface="Times New Roman"/>
              </a:rPr>
              <a:t>light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medium. A </a:t>
            </a:r>
            <a:r>
              <a:rPr dirty="0" sz="1200">
                <a:latin typeface="Times New Roman"/>
                <a:cs typeface="Times New Roman"/>
              </a:rPr>
              <a:t>ray of </a:t>
            </a:r>
            <a:r>
              <a:rPr dirty="0" sz="1200" spc="-5">
                <a:latin typeface="Times New Roman"/>
                <a:cs typeface="Times New Roman"/>
              </a:rPr>
              <a:t>light travels </a:t>
            </a:r>
            <a:r>
              <a:rPr dirty="0" sz="1200">
                <a:latin typeface="Times New Roman"/>
                <a:cs typeface="Times New Roman"/>
              </a:rPr>
              <a:t>more slowly </a:t>
            </a:r>
            <a:r>
              <a:rPr dirty="0" sz="1200" spc="-5">
                <a:latin typeface="Times New Roman"/>
                <a:cs typeface="Times New Roman"/>
              </a:rPr>
              <a:t>in an  optically dense medium than in one that is less dense,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gives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measure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this effect. When </a:t>
            </a:r>
            <a:r>
              <a:rPr dirty="0" sz="1200">
                <a:latin typeface="Times New Roman"/>
                <a:cs typeface="Times New Roman"/>
              </a:rPr>
              <a:t>a ray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incident on the </a:t>
            </a:r>
            <a:r>
              <a:rPr dirty="0" sz="1200" spc="-5">
                <a:latin typeface="Times New Roman"/>
                <a:cs typeface="Times New Roman"/>
              </a:rPr>
              <a:t>interface between two dielectrics 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differing refractive indices (e.g. glass–air), refraction occurs, as </a:t>
            </a:r>
            <a:r>
              <a:rPr dirty="0" sz="1200">
                <a:latin typeface="Times New Roman"/>
                <a:cs typeface="Times New Roman"/>
              </a:rPr>
              <a:t>illustrated in  </a:t>
            </a:r>
            <a:r>
              <a:rPr dirty="0" sz="1200" spc="-5">
                <a:latin typeface="Times New Roman"/>
                <a:cs typeface="Times New Roman"/>
              </a:rPr>
              <a:t>Figure 2.2(a).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observed </a:t>
            </a:r>
            <a:r>
              <a:rPr dirty="0" sz="1200">
                <a:latin typeface="Times New Roman"/>
                <a:cs typeface="Times New Roman"/>
              </a:rPr>
              <a:t>that the ray </a:t>
            </a:r>
            <a:r>
              <a:rPr dirty="0" sz="1200" spc="-5">
                <a:latin typeface="Times New Roman"/>
                <a:cs typeface="Times New Roman"/>
              </a:rPr>
              <a:t>approaching </a:t>
            </a:r>
            <a:r>
              <a:rPr dirty="0" sz="1200">
                <a:latin typeface="Times New Roman"/>
                <a:cs typeface="Times New Roman"/>
              </a:rPr>
              <a:t>the interface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propagating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>
              <a:lnSpc>
                <a:spcPct val="146700"/>
              </a:lnSpc>
              <a:spcBef>
                <a:spcPts val="155"/>
              </a:spcBef>
            </a:pPr>
            <a:r>
              <a:rPr dirty="0" baseline="4629" sz="1800">
                <a:latin typeface="Times New Roman"/>
                <a:cs typeface="Times New Roman"/>
              </a:rPr>
              <a:t>in a </a:t>
            </a:r>
            <a:r>
              <a:rPr dirty="0" baseline="4629" sz="1800" spc="-7">
                <a:latin typeface="Times New Roman"/>
                <a:cs typeface="Times New Roman"/>
              </a:rPr>
              <a:t>dielectric </a:t>
            </a:r>
            <a:r>
              <a:rPr dirty="0" baseline="4629" sz="1800">
                <a:latin typeface="Times New Roman"/>
                <a:cs typeface="Times New Roman"/>
              </a:rPr>
              <a:t>of </a:t>
            </a:r>
            <a:r>
              <a:rPr dirty="0" baseline="4629" sz="1800" spc="-7">
                <a:latin typeface="Times New Roman"/>
                <a:cs typeface="Times New Roman"/>
              </a:rPr>
              <a:t>refractive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spc="-15" i="1">
                <a:latin typeface="Times New Roman"/>
                <a:cs typeface="Times New Roman"/>
              </a:rPr>
              <a:t>n</a:t>
            </a:r>
            <a:r>
              <a:rPr dirty="0" sz="800" spc="-10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and is at an angle </a:t>
            </a:r>
            <a:r>
              <a:rPr dirty="0" baseline="4629" sz="1800" spc="-22">
                <a:latin typeface="Symbol"/>
                <a:cs typeface="Symbol"/>
              </a:rPr>
              <a:t></a:t>
            </a:r>
            <a:r>
              <a:rPr dirty="0" sz="800" spc="-15">
                <a:latin typeface="Times New Roman"/>
                <a:cs typeface="Times New Roman"/>
              </a:rPr>
              <a:t>1 </a:t>
            </a:r>
            <a:r>
              <a:rPr dirty="0" baseline="4629" sz="1800">
                <a:latin typeface="Times New Roman"/>
                <a:cs typeface="Times New Roman"/>
              </a:rPr>
              <a:t>to the </a:t>
            </a:r>
            <a:r>
              <a:rPr dirty="0" baseline="4629" sz="1800" spc="-7">
                <a:latin typeface="Times New Roman"/>
                <a:cs typeface="Times New Roman"/>
              </a:rPr>
              <a:t>normal at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surface 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interface. </a:t>
            </a:r>
            <a:r>
              <a:rPr dirty="0" sz="1200" spc="-10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dielectric </a:t>
            </a:r>
            <a:r>
              <a:rPr dirty="0" sz="1200">
                <a:latin typeface="Times New Roman"/>
                <a:cs typeface="Times New Roman"/>
              </a:rPr>
              <a:t>on the other side of the </a:t>
            </a:r>
            <a:r>
              <a:rPr dirty="0" sz="1200" spc="-5">
                <a:latin typeface="Times New Roman"/>
                <a:cs typeface="Times New Roman"/>
              </a:rPr>
              <a:t>interface has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refractive 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which is less </a:t>
            </a:r>
            <a:r>
              <a:rPr dirty="0" baseline="4629" sz="1800">
                <a:latin typeface="Times New Roman"/>
                <a:cs typeface="Times New Roman"/>
              </a:rPr>
              <a:t>than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baseline="4629" sz="1800">
                <a:latin typeface="Times New Roman"/>
                <a:cs typeface="Times New Roman"/>
              </a:rPr>
              <a:t>, then the </a:t>
            </a:r>
            <a:r>
              <a:rPr dirty="0" baseline="4629" sz="1800" spc="-7">
                <a:latin typeface="Times New Roman"/>
                <a:cs typeface="Times New Roman"/>
              </a:rPr>
              <a:t>refraction </a:t>
            </a:r>
            <a:r>
              <a:rPr dirty="0" baseline="4629" sz="1800">
                <a:latin typeface="Times New Roman"/>
                <a:cs typeface="Times New Roman"/>
              </a:rPr>
              <a:t>is </a:t>
            </a:r>
            <a:r>
              <a:rPr dirty="0" baseline="4629" sz="1800" spc="-7">
                <a:latin typeface="Times New Roman"/>
                <a:cs typeface="Times New Roman"/>
              </a:rPr>
              <a:t>such </a:t>
            </a:r>
            <a:r>
              <a:rPr dirty="0" baseline="4629" sz="1800">
                <a:latin typeface="Times New Roman"/>
                <a:cs typeface="Times New Roman"/>
              </a:rPr>
              <a:t>that the ray </a:t>
            </a:r>
            <a:r>
              <a:rPr dirty="0" baseline="4629" sz="1800" spc="-7">
                <a:latin typeface="Times New Roman"/>
                <a:cs typeface="Times New Roman"/>
              </a:rPr>
              <a:t>path </a:t>
            </a:r>
            <a:r>
              <a:rPr dirty="0" baseline="4629" sz="1800" spc="0">
                <a:latin typeface="Times New Roman"/>
                <a:cs typeface="Times New Roman"/>
              </a:rPr>
              <a:t>in </a:t>
            </a:r>
            <a:r>
              <a:rPr dirty="0" baseline="4629" sz="1800" spc="-7">
                <a:latin typeface="Times New Roman"/>
                <a:cs typeface="Times New Roman"/>
              </a:rPr>
              <a:t>this lower  </a:t>
            </a:r>
            <a:r>
              <a:rPr dirty="0" baseline="4629" sz="1800">
                <a:latin typeface="Times New Roman"/>
                <a:cs typeface="Times New Roman"/>
              </a:rPr>
              <a:t>index medium </a:t>
            </a:r>
            <a:r>
              <a:rPr dirty="0" baseline="4629" sz="1800" spc="-7">
                <a:latin typeface="Times New Roman"/>
                <a:cs typeface="Times New Roman"/>
              </a:rPr>
              <a:t>is at an angle </a:t>
            </a:r>
            <a:r>
              <a:rPr dirty="0" baseline="4629" sz="1800" spc="-30">
                <a:latin typeface="Symbol"/>
                <a:cs typeface="Symbol"/>
              </a:rPr>
              <a:t></a:t>
            </a:r>
            <a:r>
              <a:rPr dirty="0" sz="800" spc="-20">
                <a:latin typeface="Times New Roman"/>
                <a:cs typeface="Times New Roman"/>
              </a:rPr>
              <a:t>2 </a:t>
            </a:r>
            <a:r>
              <a:rPr dirty="0" baseline="4629" sz="1800">
                <a:latin typeface="Times New Roman"/>
                <a:cs typeface="Times New Roman"/>
              </a:rPr>
              <a:t>to the </a:t>
            </a:r>
            <a:r>
              <a:rPr dirty="0" baseline="4629" sz="1800" spc="-7">
                <a:latin typeface="Times New Roman"/>
                <a:cs typeface="Times New Roman"/>
              </a:rPr>
              <a:t>normal, where </a:t>
            </a:r>
            <a:r>
              <a:rPr dirty="0" baseline="4629" sz="1800" spc="-22">
                <a:latin typeface="Symbol"/>
                <a:cs typeface="Symbol"/>
              </a:rPr>
              <a:t></a:t>
            </a:r>
            <a:r>
              <a:rPr dirty="0" sz="800" spc="-15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is greater </a:t>
            </a:r>
            <a:r>
              <a:rPr dirty="0" baseline="4629" sz="1800">
                <a:latin typeface="Times New Roman"/>
                <a:cs typeface="Times New Roman"/>
              </a:rPr>
              <a:t>than </a:t>
            </a:r>
            <a:r>
              <a:rPr dirty="0" baseline="4629" sz="1800" spc="-15">
                <a:latin typeface="Symbol"/>
                <a:cs typeface="Symbol"/>
              </a:rPr>
              <a:t></a:t>
            </a:r>
            <a:r>
              <a:rPr dirty="0" sz="800" spc="-10">
                <a:latin typeface="Times New Roman"/>
                <a:cs typeface="Times New Roman"/>
              </a:rPr>
              <a:t>1</a:t>
            </a:r>
            <a:r>
              <a:rPr dirty="0" baseline="4629" sz="1800" spc="-15">
                <a:latin typeface="Times New Roman"/>
                <a:cs typeface="Times New Roman"/>
              </a:rPr>
              <a:t>.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angles  </a:t>
            </a:r>
            <a:r>
              <a:rPr dirty="0" baseline="4629" sz="1800">
                <a:latin typeface="Times New Roman"/>
                <a:cs typeface="Times New Roman"/>
              </a:rPr>
              <a:t>of </a:t>
            </a:r>
            <a:r>
              <a:rPr dirty="0" baseline="4629" sz="1800" spc="-7">
                <a:latin typeface="Times New Roman"/>
                <a:cs typeface="Times New Roman"/>
              </a:rPr>
              <a:t>incidence </a:t>
            </a:r>
            <a:r>
              <a:rPr dirty="0" baseline="4629" sz="1800" spc="-22">
                <a:latin typeface="Symbol"/>
                <a:cs typeface="Symbol"/>
              </a:rPr>
              <a:t></a:t>
            </a:r>
            <a:r>
              <a:rPr dirty="0" sz="800" spc="-15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and refraction </a:t>
            </a:r>
            <a:r>
              <a:rPr dirty="0" baseline="4629" sz="1800" spc="-30">
                <a:latin typeface="Symbol"/>
                <a:cs typeface="Symbol"/>
              </a:rPr>
              <a:t></a:t>
            </a:r>
            <a:r>
              <a:rPr dirty="0" sz="800" spc="-20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are related </a:t>
            </a:r>
            <a:r>
              <a:rPr dirty="0" baseline="4629" sz="1800">
                <a:latin typeface="Times New Roman"/>
                <a:cs typeface="Times New Roman"/>
              </a:rPr>
              <a:t>to </a:t>
            </a:r>
            <a:r>
              <a:rPr dirty="0" baseline="4629" sz="1800" spc="-7">
                <a:latin typeface="Times New Roman"/>
                <a:cs typeface="Times New Roman"/>
              </a:rPr>
              <a:t>each </a:t>
            </a:r>
            <a:r>
              <a:rPr dirty="0" baseline="4629" sz="1800">
                <a:latin typeface="Times New Roman"/>
                <a:cs typeface="Times New Roman"/>
              </a:rPr>
              <a:t>other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>
                <a:latin typeface="Times New Roman"/>
                <a:cs typeface="Times New Roman"/>
              </a:rPr>
              <a:t>to the </a:t>
            </a:r>
            <a:r>
              <a:rPr dirty="0" baseline="4629" sz="1800" spc="-7">
                <a:latin typeface="Times New Roman"/>
                <a:cs typeface="Times New Roman"/>
              </a:rPr>
              <a:t>refractive indices 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dielectrics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Snell’s </a:t>
            </a:r>
            <a:r>
              <a:rPr dirty="0" sz="1200" spc="-5">
                <a:latin typeface="Times New Roman"/>
                <a:cs typeface="Times New Roman"/>
              </a:rPr>
              <a:t>law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refraction, </a:t>
            </a:r>
            <a:r>
              <a:rPr dirty="0" sz="1200">
                <a:latin typeface="Times New Roman"/>
                <a:cs typeface="Times New Roman"/>
              </a:rPr>
              <a:t>which </a:t>
            </a:r>
            <a:r>
              <a:rPr dirty="0" sz="1200" spc="-5">
                <a:latin typeface="Times New Roman"/>
                <a:cs typeface="Times New Roman"/>
              </a:rPr>
              <a:t>states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that[1]: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1564005" algn="l"/>
              </a:tabLst>
            </a:pPr>
            <a:r>
              <a:rPr dirty="0" baseline="3968" sz="2100" spc="-7" b="1" i="1">
                <a:latin typeface="Times New Roman"/>
                <a:cs typeface="Times New Roman"/>
              </a:rPr>
              <a:t>n</a:t>
            </a:r>
            <a:r>
              <a:rPr dirty="0" sz="900" spc="-5" b="1" i="1">
                <a:latin typeface="Times New Roman"/>
                <a:cs typeface="Times New Roman"/>
              </a:rPr>
              <a:t>1</a:t>
            </a:r>
            <a:r>
              <a:rPr dirty="0" baseline="3968" sz="2100" spc="-7" b="1" i="1">
                <a:latin typeface="Times New Roman"/>
                <a:cs typeface="Times New Roman"/>
              </a:rPr>
              <a:t>= c</a:t>
            </a:r>
            <a:r>
              <a:rPr dirty="0" sz="900" spc="-5" b="1" i="1">
                <a:latin typeface="Times New Roman"/>
                <a:cs typeface="Times New Roman"/>
              </a:rPr>
              <a:t>vacuum </a:t>
            </a:r>
            <a:r>
              <a:rPr dirty="0" sz="900" b="1" i="1">
                <a:latin typeface="Times New Roman"/>
                <a:cs typeface="Times New Roman"/>
              </a:rPr>
              <a:t>\</a:t>
            </a:r>
            <a:r>
              <a:rPr dirty="0" sz="900" spc="35" b="1" i="1">
                <a:latin typeface="Times New Roman"/>
                <a:cs typeface="Times New Roman"/>
              </a:rPr>
              <a:t> </a:t>
            </a:r>
            <a:r>
              <a:rPr dirty="0" baseline="3968" sz="2100" b="1" i="1">
                <a:latin typeface="Times New Roman"/>
                <a:cs typeface="Times New Roman"/>
              </a:rPr>
              <a:t>v</a:t>
            </a:r>
            <a:r>
              <a:rPr dirty="0" baseline="3968" sz="2100" spc="-15" b="1" i="1">
                <a:latin typeface="Times New Roman"/>
                <a:cs typeface="Times New Roman"/>
              </a:rPr>
              <a:t> </a:t>
            </a:r>
            <a:r>
              <a:rPr dirty="0" sz="900" spc="-5" b="1" i="1">
                <a:latin typeface="Times New Roman"/>
                <a:cs typeface="Times New Roman"/>
              </a:rPr>
              <a:t>medium	</a:t>
            </a:r>
            <a:r>
              <a:rPr dirty="0" baseline="3968" sz="2100" b="1" i="1">
                <a:latin typeface="Times New Roman"/>
                <a:cs typeface="Times New Roman"/>
              </a:rPr>
              <a:t>(1)</a:t>
            </a:r>
            <a:endParaRPr baseline="3968"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3968" sz="2100" spc="-7" b="1" i="1">
                <a:latin typeface="Times New Roman"/>
                <a:cs typeface="Times New Roman"/>
              </a:rPr>
              <a:t>n</a:t>
            </a:r>
            <a:r>
              <a:rPr dirty="0" sz="900" spc="-5" b="1">
                <a:latin typeface="Times New Roman"/>
                <a:cs typeface="Times New Roman"/>
              </a:rPr>
              <a:t>1 </a:t>
            </a:r>
            <a:r>
              <a:rPr dirty="0" baseline="3968" sz="2100" spc="-7" b="1">
                <a:latin typeface="Times New Roman"/>
                <a:cs typeface="Times New Roman"/>
              </a:rPr>
              <a:t>sin </a:t>
            </a:r>
            <a:r>
              <a:rPr dirty="0" baseline="3968" sz="2100" spc="-22" b="1">
                <a:latin typeface="Symbol"/>
                <a:cs typeface="Symbol"/>
              </a:rPr>
              <a:t></a:t>
            </a:r>
            <a:r>
              <a:rPr dirty="0" sz="900" spc="-15" b="1">
                <a:latin typeface="Times New Roman"/>
                <a:cs typeface="Times New Roman"/>
              </a:rPr>
              <a:t>1 </a:t>
            </a:r>
            <a:r>
              <a:rPr dirty="0" baseline="3968" sz="2100" b="1">
                <a:latin typeface="Symbol"/>
                <a:cs typeface="Symbol"/>
              </a:rPr>
              <a:t></a:t>
            </a:r>
            <a:r>
              <a:rPr dirty="0" baseline="3968" sz="2100" b="1">
                <a:latin typeface="Times New Roman"/>
                <a:cs typeface="Times New Roman"/>
              </a:rPr>
              <a:t> </a:t>
            </a:r>
            <a:r>
              <a:rPr dirty="0" baseline="3968" sz="2100" spc="-7" b="1" i="1">
                <a:latin typeface="Times New Roman"/>
                <a:cs typeface="Times New Roman"/>
              </a:rPr>
              <a:t>n</a:t>
            </a:r>
            <a:r>
              <a:rPr dirty="0" sz="900" spc="-5" b="1">
                <a:latin typeface="Times New Roman"/>
                <a:cs typeface="Times New Roman"/>
              </a:rPr>
              <a:t>2 </a:t>
            </a:r>
            <a:r>
              <a:rPr dirty="0" baseline="3968" sz="2100" b="1">
                <a:latin typeface="Times New Roman"/>
                <a:cs typeface="Times New Roman"/>
              </a:rPr>
              <a:t>sin </a:t>
            </a:r>
            <a:r>
              <a:rPr dirty="0" baseline="3968" sz="2100" spc="-22" b="1">
                <a:latin typeface="Symbol"/>
                <a:cs typeface="Symbol"/>
              </a:rPr>
              <a:t></a:t>
            </a:r>
            <a:r>
              <a:rPr dirty="0" sz="900" spc="-15" b="1">
                <a:latin typeface="Times New Roman"/>
                <a:cs typeface="Times New Roman"/>
              </a:rPr>
              <a:t>2</a:t>
            </a:r>
            <a:r>
              <a:rPr dirty="0" sz="900" spc="-120" b="1">
                <a:latin typeface="Times New Roman"/>
                <a:cs typeface="Times New Roman"/>
              </a:rPr>
              <a:t> </a:t>
            </a:r>
            <a:r>
              <a:rPr dirty="0" baseline="3968" sz="2100" b="1">
                <a:latin typeface="Times New Roman"/>
                <a:cs typeface="Times New Roman"/>
              </a:rPr>
              <a:t>(2)</a:t>
            </a:r>
            <a:endParaRPr baseline="3968"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17500"/>
              </a:lnSpc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4629" sz="1800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is refractive </a:t>
            </a:r>
            <a:r>
              <a:rPr dirty="0" baseline="4629" sz="1800">
                <a:latin typeface="Times New Roman"/>
                <a:cs typeface="Times New Roman"/>
              </a:rPr>
              <a:t>index of the </a:t>
            </a:r>
            <a:r>
              <a:rPr dirty="0" baseline="4629" sz="1800" spc="-7">
                <a:latin typeface="Times New Roman"/>
                <a:cs typeface="Times New Roman"/>
              </a:rPr>
              <a:t>core </a:t>
            </a:r>
            <a:r>
              <a:rPr dirty="0" baseline="4629" sz="1800">
                <a:latin typeface="Times New Roman"/>
                <a:cs typeface="Times New Roman"/>
              </a:rPr>
              <a:t>, </a:t>
            </a:r>
            <a:r>
              <a:rPr dirty="0" baseline="4629" sz="1800" spc="0">
                <a:latin typeface="Times New Roman"/>
                <a:cs typeface="Times New Roman"/>
              </a:rPr>
              <a:t>n</a:t>
            </a:r>
            <a:r>
              <a:rPr dirty="0" sz="800" spc="0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is refractive </a:t>
            </a:r>
            <a:r>
              <a:rPr dirty="0" baseline="4629" sz="1800">
                <a:latin typeface="Times New Roman"/>
                <a:cs typeface="Times New Roman"/>
              </a:rPr>
              <a:t>index of cladding , </a:t>
            </a:r>
            <a:r>
              <a:rPr dirty="0" baseline="4629" sz="1800" spc="-22">
                <a:latin typeface="Symbol"/>
                <a:cs typeface="Symbol"/>
              </a:rPr>
              <a:t></a:t>
            </a:r>
            <a:r>
              <a:rPr dirty="0" sz="800" spc="-15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is  incidence angle and </a:t>
            </a:r>
            <a:r>
              <a:rPr dirty="0" baseline="4629" sz="1800" spc="-22">
                <a:latin typeface="Symbol"/>
                <a:cs typeface="Symbol"/>
              </a:rPr>
              <a:t></a:t>
            </a:r>
            <a:r>
              <a:rPr dirty="0" sz="800" spc="-15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is refractive angle,( </a:t>
            </a:r>
            <a:r>
              <a:rPr dirty="0" baseline="4629" sz="1800" spc="-22">
                <a:latin typeface="Symbol"/>
                <a:cs typeface="Symbol"/>
              </a:rPr>
              <a:t></a:t>
            </a:r>
            <a:r>
              <a:rPr dirty="0" sz="800" spc="-15">
                <a:latin typeface="Times New Roman"/>
                <a:cs typeface="Times New Roman"/>
              </a:rPr>
              <a:t>1</a:t>
            </a:r>
            <a:r>
              <a:rPr dirty="0" baseline="4629" sz="1800" spc="-22">
                <a:latin typeface="Symbol"/>
                <a:cs typeface="Symbol"/>
              </a:rPr>
              <a:t></a:t>
            </a:r>
            <a:r>
              <a:rPr dirty="0" baseline="4629" sz="1800" spc="89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Symbol"/>
                <a:cs typeface="Symbol"/>
              </a:rPr>
              <a:t></a:t>
            </a:r>
            <a:r>
              <a:rPr dirty="0" sz="800" spc="-5">
                <a:latin typeface="Times New Roman"/>
                <a:cs typeface="Times New Roman"/>
              </a:rPr>
              <a:t>2</a:t>
            </a:r>
            <a:r>
              <a:rPr dirty="0" baseline="4629" sz="1800" spc="-7">
                <a:latin typeface="Times New Roman"/>
                <a:cs typeface="Times New Roman"/>
              </a:rPr>
              <a:t>)[1].</a:t>
            </a:r>
            <a:endParaRPr baseline="4629"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2336" y="9737928"/>
            <a:ext cx="1416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 sz="1400">
                <a:latin typeface="Calibri"/>
                <a:cs typeface="Calibri"/>
              </a:rPr>
              <a:t>1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17652"/>
            <a:ext cx="530161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15">
                <a:latin typeface="Times New Roman"/>
                <a:cs typeface="Times New Roman"/>
              </a:rPr>
              <a:t>If </a:t>
            </a:r>
            <a:r>
              <a:rPr dirty="0" sz="1200" spc="-5">
                <a:latin typeface="Times New Roman"/>
                <a:cs typeface="Times New Roman"/>
              </a:rPr>
              <a:t>planar waveguides, described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rectangular Cartesian coordinates </a:t>
            </a:r>
            <a:r>
              <a:rPr dirty="0" sz="1200" spc="0">
                <a:latin typeface="Times New Roman"/>
                <a:cs typeface="Times New Roman"/>
              </a:rPr>
              <a:t>(</a:t>
            </a:r>
            <a:r>
              <a:rPr dirty="0" sz="1200" spc="0" i="1">
                <a:latin typeface="Times New Roman"/>
                <a:cs typeface="Times New Roman"/>
              </a:rPr>
              <a:t>x</a:t>
            </a:r>
            <a:r>
              <a:rPr dirty="0" sz="1200" spc="0">
                <a:latin typeface="Times New Roman"/>
                <a:cs typeface="Times New Roman"/>
              </a:rPr>
              <a:t>, </a:t>
            </a:r>
            <a:r>
              <a:rPr dirty="0" sz="1200" spc="-5" i="1">
                <a:latin typeface="Times New Roman"/>
                <a:cs typeface="Times New Roman"/>
              </a:rPr>
              <a:t>y</a:t>
            </a:r>
            <a:r>
              <a:rPr dirty="0" sz="1200" spc="-5">
                <a:latin typeface="Times New Roman"/>
                <a:cs typeface="Times New Roman"/>
              </a:rPr>
              <a:t>, </a:t>
            </a:r>
            <a:r>
              <a:rPr dirty="0" sz="1200" spc="-5" i="1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), </a:t>
            </a:r>
            <a:r>
              <a:rPr dirty="0" sz="1200">
                <a:latin typeface="Times New Roman"/>
                <a:cs typeface="Times New Roman"/>
              </a:rPr>
              <a:t>or  </a:t>
            </a:r>
            <a:r>
              <a:rPr dirty="0" sz="1200" spc="-5">
                <a:latin typeface="Times New Roman"/>
                <a:cs typeface="Times New Roman"/>
              </a:rPr>
              <a:t>circular fibers, described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cylindrical </a:t>
            </a:r>
            <a:r>
              <a:rPr dirty="0" sz="1200">
                <a:latin typeface="Times New Roman"/>
                <a:cs typeface="Times New Roman"/>
              </a:rPr>
              <a:t>polar </a:t>
            </a:r>
            <a:r>
              <a:rPr dirty="0" sz="1200" spc="-5">
                <a:latin typeface="Times New Roman"/>
                <a:cs typeface="Times New Roman"/>
              </a:rPr>
              <a:t>coordinates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i="1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5">
                <a:latin typeface="Times New Roman"/>
                <a:cs typeface="Times New Roman"/>
              </a:rPr>
              <a:t>φ, </a:t>
            </a:r>
            <a:r>
              <a:rPr dirty="0" sz="1200" spc="-5" i="1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), are considered,  then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Laplacian operator takes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3586" y="1409191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8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79345" y="1409191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8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0604" y="1197609"/>
            <a:ext cx="1348740" cy="20827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448309">
              <a:lnSpc>
                <a:spcPts val="325"/>
              </a:lnSpc>
              <a:spcBef>
                <a:spcPts val="285"/>
              </a:spcBef>
              <a:tabLst>
                <a:tab pos="814069" algn="l"/>
                <a:tab pos="1189355" algn="l"/>
              </a:tabLst>
            </a:pPr>
            <a:r>
              <a:rPr dirty="0" sz="700" spc="-5">
                <a:latin typeface="Cambria Math"/>
                <a:cs typeface="Cambria Math"/>
              </a:rPr>
              <a:t>𝟐	𝟐	𝟐</a:t>
            </a:r>
            <a:endParaRPr sz="700">
              <a:latin typeface="Cambria Math"/>
              <a:cs typeface="Cambria Math"/>
            </a:endParaRPr>
          </a:p>
          <a:p>
            <a:pPr marL="12700">
              <a:lnSpc>
                <a:spcPts val="925"/>
              </a:lnSpc>
            </a:pPr>
            <a:r>
              <a:rPr dirty="0" baseline="-32407" sz="1800" b="1">
                <a:latin typeface="Cambria Math"/>
                <a:cs typeface="Cambria Math"/>
              </a:rPr>
              <a:t>∇</a:t>
            </a:r>
            <a:r>
              <a:rPr dirty="0" baseline="-20833" sz="1200" b="1">
                <a:latin typeface="Times New Roman"/>
                <a:cs typeface="Times New Roman"/>
              </a:rPr>
              <a:t>2</a:t>
            </a:r>
            <a:r>
              <a:rPr dirty="0" baseline="-32407" sz="1800" b="1">
                <a:latin typeface="Times New Roman"/>
                <a:cs typeface="Times New Roman"/>
              </a:rPr>
              <a:t>ψ= </a:t>
            </a:r>
            <a:r>
              <a:rPr dirty="0" sz="850">
                <a:latin typeface="Cambria Math"/>
                <a:cs typeface="Cambria Math"/>
              </a:rPr>
              <a:t>𝝏 𝛙 </a:t>
            </a:r>
            <a:r>
              <a:rPr dirty="0" baseline="-32407" sz="1800" b="1">
                <a:latin typeface="Times New Roman"/>
                <a:cs typeface="Times New Roman"/>
              </a:rPr>
              <a:t>+</a:t>
            </a:r>
            <a:r>
              <a:rPr dirty="0" sz="850">
                <a:latin typeface="Cambria Math"/>
                <a:cs typeface="Cambria Math"/>
              </a:rPr>
              <a:t>𝝏 𝛙 </a:t>
            </a:r>
            <a:r>
              <a:rPr dirty="0" baseline="-32407" sz="1800" b="1">
                <a:latin typeface="Times New Roman"/>
                <a:cs typeface="Times New Roman"/>
              </a:rPr>
              <a:t>+ </a:t>
            </a:r>
            <a:r>
              <a:rPr dirty="0" sz="850">
                <a:latin typeface="Cambria Math"/>
                <a:cs typeface="Cambria Math"/>
              </a:rPr>
              <a:t>𝝏</a:t>
            </a:r>
            <a:r>
              <a:rPr dirty="0" sz="850" spc="10">
                <a:latin typeface="Cambria Math"/>
                <a:cs typeface="Cambria Math"/>
              </a:rPr>
              <a:t> </a:t>
            </a:r>
            <a:r>
              <a:rPr dirty="0" sz="850">
                <a:latin typeface="Cambria Math"/>
                <a:cs typeface="Cambria Math"/>
              </a:rPr>
              <a:t>𝛙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3077" y="1407922"/>
            <a:ext cx="9461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825" algn="l"/>
                <a:tab pos="758190" algn="l"/>
              </a:tabLst>
            </a:pPr>
            <a:r>
              <a:rPr dirty="0" sz="850" spc="-5">
                <a:latin typeface="Cambria Math"/>
                <a:cs typeface="Cambria Math"/>
              </a:rPr>
              <a:t>𝝏</a:t>
            </a:r>
            <a:r>
              <a:rPr dirty="0" sz="850">
                <a:latin typeface="Cambria Math"/>
                <a:cs typeface="Cambria Math"/>
              </a:rPr>
              <a:t>𝒙</a:t>
            </a:r>
            <a:r>
              <a:rPr dirty="0" baseline="19841" sz="1050" spc="-7">
                <a:latin typeface="Cambria Math"/>
                <a:cs typeface="Cambria Math"/>
              </a:rPr>
              <a:t>𝟐</a:t>
            </a:r>
            <a:r>
              <a:rPr dirty="0" baseline="19841" sz="1050">
                <a:latin typeface="Cambria Math"/>
                <a:cs typeface="Cambria Math"/>
              </a:rPr>
              <a:t>	</a:t>
            </a:r>
            <a:r>
              <a:rPr dirty="0" sz="850" spc="-5">
                <a:latin typeface="Cambria Math"/>
                <a:cs typeface="Cambria Math"/>
              </a:rPr>
              <a:t>𝝏𝒚</a:t>
            </a:r>
            <a:r>
              <a:rPr dirty="0" baseline="19841" sz="1050" spc="-7">
                <a:latin typeface="Cambria Math"/>
                <a:cs typeface="Cambria Math"/>
              </a:rPr>
              <a:t>𝟐</a:t>
            </a:r>
            <a:r>
              <a:rPr dirty="0" baseline="19841" sz="1050">
                <a:latin typeface="Cambria Math"/>
                <a:cs typeface="Cambria Math"/>
              </a:rPr>
              <a:t>	</a:t>
            </a:r>
            <a:r>
              <a:rPr dirty="0" sz="850" spc="-5">
                <a:latin typeface="Cambria Math"/>
                <a:cs typeface="Cambria Math"/>
              </a:rPr>
              <a:t>𝝏</a:t>
            </a:r>
            <a:r>
              <a:rPr dirty="0" sz="850">
                <a:latin typeface="Cambria Math"/>
                <a:cs typeface="Cambria Math"/>
              </a:rPr>
              <a:t>𝒛</a:t>
            </a:r>
            <a:r>
              <a:rPr dirty="0" baseline="19841" sz="1050" spc="-7">
                <a:latin typeface="Cambria Math"/>
                <a:cs typeface="Cambria Math"/>
              </a:rPr>
              <a:t>𝟐</a:t>
            </a:r>
            <a:endParaRPr baseline="19841" sz="10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4630" y="1409191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8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39921" y="1287526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27)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1528317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or: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1686" y="1895347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8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17445" y="1895347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 h="0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09926" y="1911085"/>
            <a:ext cx="31496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5">
                <a:latin typeface="Cambria Math"/>
                <a:cs typeface="Cambria Math"/>
              </a:rPr>
              <a:t>𝒓</a:t>
            </a:r>
            <a:r>
              <a:rPr dirty="0" baseline="19841" sz="1050" spc="37">
                <a:latin typeface="Cambria Math"/>
                <a:cs typeface="Cambria Math"/>
              </a:rPr>
              <a:t>𝟐</a:t>
            </a:r>
            <a:r>
              <a:rPr dirty="0" sz="850" spc="-5">
                <a:latin typeface="Cambria Math"/>
                <a:cs typeface="Cambria Math"/>
              </a:rPr>
              <a:t>𝝏</a:t>
            </a:r>
            <a:r>
              <a:rPr dirty="0" sz="900" spc="-45" b="1" i="1">
                <a:latin typeface="Symbol"/>
                <a:cs typeface="Symbol"/>
              </a:rPr>
              <a:t></a:t>
            </a:r>
            <a:r>
              <a:rPr dirty="0" baseline="43650" sz="1050" spc="-7">
                <a:latin typeface="Cambria Math"/>
                <a:cs typeface="Cambria Math"/>
              </a:rPr>
              <a:t>𝟐</a:t>
            </a:r>
            <a:endParaRPr baseline="43650" sz="105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2626" y="1895347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 h="0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0604" y="1683765"/>
            <a:ext cx="1775460" cy="20827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486409">
              <a:lnSpc>
                <a:spcPts val="325"/>
              </a:lnSpc>
              <a:spcBef>
                <a:spcPts val="285"/>
              </a:spcBef>
              <a:tabLst>
                <a:tab pos="1231900" algn="l"/>
                <a:tab pos="1616075" algn="l"/>
              </a:tabLst>
            </a:pPr>
            <a:r>
              <a:rPr dirty="0" sz="700" spc="-5">
                <a:latin typeface="Cambria Math"/>
                <a:cs typeface="Cambria Math"/>
              </a:rPr>
              <a:t>𝟐	𝟐	𝟐</a:t>
            </a:r>
            <a:endParaRPr sz="700">
              <a:latin typeface="Cambria Math"/>
              <a:cs typeface="Cambria Math"/>
            </a:endParaRPr>
          </a:p>
          <a:p>
            <a:pPr marL="12700">
              <a:lnSpc>
                <a:spcPts val="925"/>
              </a:lnSpc>
            </a:pPr>
            <a:r>
              <a:rPr dirty="0" baseline="-32407" sz="1800" b="1">
                <a:latin typeface="Cambria Math"/>
                <a:cs typeface="Cambria Math"/>
              </a:rPr>
              <a:t>∇</a:t>
            </a:r>
            <a:r>
              <a:rPr dirty="0" baseline="-20833" sz="1200" b="1">
                <a:latin typeface="Times New Roman"/>
                <a:cs typeface="Times New Roman"/>
              </a:rPr>
              <a:t>2</a:t>
            </a:r>
            <a:r>
              <a:rPr dirty="0" baseline="-32407" sz="1800" b="1">
                <a:latin typeface="Times New Roman"/>
                <a:cs typeface="Times New Roman"/>
              </a:rPr>
              <a:t>ψ= </a:t>
            </a:r>
            <a:r>
              <a:rPr dirty="0" sz="850">
                <a:latin typeface="Cambria Math"/>
                <a:cs typeface="Cambria Math"/>
              </a:rPr>
              <a:t>𝝏 𝛙 </a:t>
            </a:r>
            <a:r>
              <a:rPr dirty="0" baseline="-32407" sz="1800" spc="0" b="1">
                <a:latin typeface="Times New Roman"/>
                <a:cs typeface="Times New Roman"/>
              </a:rPr>
              <a:t>+</a:t>
            </a:r>
            <a:r>
              <a:rPr dirty="0" sz="850" spc="0">
                <a:latin typeface="Cambria Math"/>
                <a:cs typeface="Cambria Math"/>
              </a:rPr>
              <a:t>𝟏𝝏𝛙</a:t>
            </a:r>
            <a:r>
              <a:rPr dirty="0" baseline="-32407" sz="1800" spc="0" b="1">
                <a:latin typeface="Times New Roman"/>
                <a:cs typeface="Times New Roman"/>
              </a:rPr>
              <a:t>+</a:t>
            </a:r>
            <a:r>
              <a:rPr dirty="0" sz="850" spc="0">
                <a:latin typeface="Cambria Math"/>
                <a:cs typeface="Cambria Math"/>
              </a:rPr>
              <a:t>𝟏𝝏 </a:t>
            </a:r>
            <a:r>
              <a:rPr dirty="0" sz="850">
                <a:latin typeface="Cambria Math"/>
                <a:cs typeface="Cambria Math"/>
              </a:rPr>
              <a:t>𝛙 </a:t>
            </a:r>
            <a:r>
              <a:rPr dirty="0" baseline="-32407" sz="1800" b="1">
                <a:latin typeface="Times New Roman"/>
                <a:cs typeface="Times New Roman"/>
              </a:rPr>
              <a:t>+ </a:t>
            </a:r>
            <a:r>
              <a:rPr dirty="0" sz="850">
                <a:latin typeface="Cambria Math"/>
                <a:cs typeface="Cambria Math"/>
              </a:rPr>
              <a:t>𝝏</a:t>
            </a:r>
            <a:r>
              <a:rPr dirty="0" sz="850" spc="100">
                <a:latin typeface="Cambria Math"/>
                <a:cs typeface="Cambria Math"/>
              </a:rPr>
              <a:t> </a:t>
            </a:r>
            <a:r>
              <a:rPr dirty="0" sz="850">
                <a:latin typeface="Cambria Math"/>
                <a:cs typeface="Cambria Math"/>
              </a:rPr>
              <a:t>𝛙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4225" y="1894077"/>
            <a:ext cx="13315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  <a:tab pos="1143635" algn="l"/>
              </a:tabLst>
            </a:pPr>
            <a:r>
              <a:rPr dirty="0" sz="850" spc="-5">
                <a:latin typeface="Cambria Math"/>
                <a:cs typeface="Cambria Math"/>
              </a:rPr>
              <a:t>𝝏𝒓</a:t>
            </a:r>
            <a:r>
              <a:rPr dirty="0" baseline="19841" sz="1050" spc="-7">
                <a:latin typeface="Cambria Math"/>
                <a:cs typeface="Cambria Math"/>
              </a:rPr>
              <a:t>𝟐</a:t>
            </a:r>
            <a:r>
              <a:rPr dirty="0" baseline="19841" sz="1050">
                <a:latin typeface="Cambria Math"/>
                <a:cs typeface="Cambria Math"/>
              </a:rPr>
              <a:t>	</a:t>
            </a:r>
            <a:r>
              <a:rPr dirty="0" sz="850" spc="-5">
                <a:latin typeface="Cambria Math"/>
                <a:cs typeface="Cambria Math"/>
              </a:rPr>
              <a:t>𝒓𝝏</a:t>
            </a:r>
            <a:r>
              <a:rPr dirty="0" sz="850">
                <a:latin typeface="Cambria Math"/>
                <a:cs typeface="Cambria Math"/>
              </a:rPr>
              <a:t>𝒓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">
                <a:latin typeface="Cambria Math"/>
                <a:cs typeface="Cambria Math"/>
              </a:rPr>
              <a:t>𝝏</a:t>
            </a:r>
            <a:r>
              <a:rPr dirty="0" sz="850">
                <a:latin typeface="Cambria Math"/>
                <a:cs typeface="Cambria Math"/>
              </a:rPr>
              <a:t>𝒛</a:t>
            </a:r>
            <a:r>
              <a:rPr dirty="0" baseline="19841" sz="1050" spc="-7">
                <a:latin typeface="Cambria Math"/>
                <a:cs typeface="Cambria Math"/>
              </a:rPr>
              <a:t>𝟐</a:t>
            </a:r>
            <a:endParaRPr baseline="19841" sz="105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81351" y="1895347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8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47540" y="1773681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28)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604" y="2212593"/>
            <a:ext cx="5300980" cy="25285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Times New Roman"/>
                <a:cs typeface="Times New Roman"/>
              </a:rPr>
              <a:t>respectively.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necessary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consider </a:t>
            </a:r>
            <a:r>
              <a:rPr dirty="0" sz="1200">
                <a:latin typeface="Times New Roman"/>
                <a:cs typeface="Times New Roman"/>
              </a:rPr>
              <a:t>both these </a:t>
            </a:r>
            <a:r>
              <a:rPr dirty="0" sz="1200" spc="-5">
                <a:latin typeface="Times New Roman"/>
                <a:cs typeface="Times New Roman"/>
              </a:rPr>
              <a:t>forms </a:t>
            </a:r>
            <a:r>
              <a:rPr dirty="0" sz="1200">
                <a:latin typeface="Times New Roman"/>
                <a:cs typeface="Times New Roman"/>
              </a:rPr>
              <a:t>for a </a:t>
            </a:r>
            <a:r>
              <a:rPr dirty="0" sz="1200" spc="-5">
                <a:latin typeface="Times New Roman"/>
                <a:cs typeface="Times New Roman"/>
              </a:rPr>
              <a:t>complete treatment </a:t>
            </a:r>
            <a:r>
              <a:rPr dirty="0" sz="1200">
                <a:latin typeface="Times New Roman"/>
                <a:cs typeface="Times New Roman"/>
              </a:rPr>
              <a:t>of  </a:t>
            </a:r>
            <a:r>
              <a:rPr dirty="0" sz="1200" spc="-5">
                <a:latin typeface="Times New Roman"/>
                <a:cs typeface="Times New Roman"/>
              </a:rPr>
              <a:t>optical propagation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the fiber, although </a:t>
            </a:r>
            <a:r>
              <a:rPr dirty="0" sz="1200">
                <a:latin typeface="Times New Roman"/>
                <a:cs typeface="Times New Roman"/>
              </a:rPr>
              <a:t>many of the </a:t>
            </a:r>
            <a:r>
              <a:rPr dirty="0" sz="1200" spc="-5">
                <a:latin typeface="Times New Roman"/>
                <a:cs typeface="Times New Roman"/>
              </a:rPr>
              <a:t>properties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interest </a:t>
            </a:r>
            <a:r>
              <a:rPr dirty="0" sz="1200">
                <a:latin typeface="Times New Roman"/>
                <a:cs typeface="Times New Roman"/>
              </a:rPr>
              <a:t>may be  </a:t>
            </a:r>
            <a:r>
              <a:rPr dirty="0" sz="1200" spc="-5">
                <a:latin typeface="Times New Roman"/>
                <a:cs typeface="Times New Roman"/>
              </a:rPr>
              <a:t>dealt </a:t>
            </a:r>
            <a:r>
              <a:rPr dirty="0" sz="1200">
                <a:latin typeface="Times New Roman"/>
                <a:cs typeface="Times New Roman"/>
              </a:rPr>
              <a:t>with using </a:t>
            </a:r>
            <a:r>
              <a:rPr dirty="0" sz="1200" spc="-5">
                <a:latin typeface="Times New Roman"/>
                <a:cs typeface="Times New Roman"/>
              </a:rPr>
              <a:t>Cartesian coordinates.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basic </a:t>
            </a:r>
            <a:r>
              <a:rPr dirty="0" sz="1200">
                <a:latin typeface="Times New Roman"/>
                <a:cs typeface="Times New Roman"/>
              </a:rPr>
              <a:t>solution of the </a:t>
            </a:r>
            <a:r>
              <a:rPr dirty="0" sz="1200" spc="-5">
                <a:latin typeface="Times New Roman"/>
                <a:cs typeface="Times New Roman"/>
              </a:rPr>
              <a:t>wave equation is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sinusoidal wave, </a:t>
            </a:r>
            <a:r>
              <a:rPr dirty="0" sz="1200">
                <a:latin typeface="Times New Roman"/>
                <a:cs typeface="Times New Roman"/>
              </a:rPr>
              <a:t>the most </a:t>
            </a:r>
            <a:r>
              <a:rPr dirty="0" sz="1200" spc="-5">
                <a:latin typeface="Times New Roman"/>
                <a:cs typeface="Times New Roman"/>
              </a:rPr>
              <a:t>important form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which 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uniform </a:t>
            </a:r>
            <a:r>
              <a:rPr dirty="0" sz="1200">
                <a:latin typeface="Times New Roman"/>
                <a:cs typeface="Times New Roman"/>
              </a:rPr>
              <a:t>plane </a:t>
            </a:r>
            <a:r>
              <a:rPr dirty="0" sz="1200" spc="-5">
                <a:latin typeface="Times New Roman"/>
                <a:cs typeface="Times New Roman"/>
              </a:rPr>
              <a:t>wave given  </a:t>
            </a:r>
            <a:r>
              <a:rPr dirty="0" sz="1200" spc="-10">
                <a:latin typeface="Times New Roman"/>
                <a:cs typeface="Times New Roman"/>
              </a:rPr>
              <a:t>by[1]: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47340" algn="l"/>
              </a:tabLst>
            </a:pPr>
            <a:r>
              <a:rPr dirty="0" baseline="2314" sz="1800" b="1">
                <a:latin typeface="Times New Roman"/>
                <a:cs typeface="Times New Roman"/>
              </a:rPr>
              <a:t>ψ = ψ</a:t>
            </a:r>
            <a:r>
              <a:rPr dirty="0" sz="800" b="1">
                <a:latin typeface="Times New Roman"/>
                <a:cs typeface="Times New Roman"/>
              </a:rPr>
              <a:t>0  </a:t>
            </a:r>
            <a:r>
              <a:rPr dirty="0" baseline="2314" sz="1800" spc="-7" b="1">
                <a:latin typeface="Times New Roman"/>
                <a:cs typeface="Times New Roman"/>
              </a:rPr>
              <a:t>exp[ j(ω</a:t>
            </a:r>
            <a:r>
              <a:rPr dirty="0" baseline="2314" sz="1800" spc="-7" b="1" i="1">
                <a:latin typeface="Times New Roman"/>
                <a:cs typeface="Times New Roman"/>
              </a:rPr>
              <a:t>t </a:t>
            </a:r>
            <a:r>
              <a:rPr dirty="0" baseline="2314" sz="1800" spc="-7" b="1">
                <a:latin typeface="Times New Roman"/>
                <a:cs typeface="Times New Roman"/>
              </a:rPr>
              <a:t>− k</a:t>
            </a:r>
            <a:r>
              <a:rPr dirty="0" baseline="2314" sz="1800" spc="-97" b="1">
                <a:latin typeface="Times New Roman"/>
                <a:cs typeface="Times New Roman"/>
              </a:rPr>
              <a:t> </a:t>
            </a:r>
            <a:r>
              <a:rPr dirty="0" baseline="2314" sz="1800" b="1">
                <a:latin typeface="Times New Roman"/>
                <a:cs typeface="Times New Roman"/>
              </a:rPr>
              <a:t>· </a:t>
            </a:r>
            <a:r>
              <a:rPr dirty="0" baseline="2314" sz="1800" spc="-7" b="1">
                <a:latin typeface="Times New Roman"/>
                <a:cs typeface="Times New Roman"/>
              </a:rPr>
              <a:t>r)]	</a:t>
            </a:r>
            <a:r>
              <a:rPr dirty="0" baseline="2314" sz="1800" b="1">
                <a:latin typeface="Times New Roman"/>
                <a:cs typeface="Times New Roman"/>
              </a:rPr>
              <a:t>(29)</a:t>
            </a:r>
            <a:endParaRPr baseline="2314"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9000"/>
              </a:lnSpc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Symbol"/>
                <a:cs typeface="Symbol"/>
              </a:rPr>
              <a:t>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angular frequency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field, </a:t>
            </a:r>
            <a:r>
              <a:rPr dirty="0" sz="1200" i="1">
                <a:latin typeface="Times New Roman"/>
                <a:cs typeface="Times New Roman"/>
              </a:rPr>
              <a:t>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time, </a:t>
            </a:r>
            <a:r>
              <a:rPr dirty="0" sz="1200" spc="-5" b="1">
                <a:latin typeface="Times New Roman"/>
                <a:cs typeface="Times New Roman"/>
              </a:rPr>
              <a:t>k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propagation vector  which gives </a:t>
            </a:r>
            <a:r>
              <a:rPr dirty="0" sz="1200">
                <a:latin typeface="Times New Roman"/>
                <a:cs typeface="Times New Roman"/>
              </a:rPr>
              <a:t>the direction of </a:t>
            </a:r>
            <a:r>
              <a:rPr dirty="0" sz="1200" spc="-5">
                <a:latin typeface="Times New Roman"/>
                <a:cs typeface="Times New Roman"/>
              </a:rPr>
              <a:t>propagation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rate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change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phase </a:t>
            </a:r>
            <a:r>
              <a:rPr dirty="0" sz="1200">
                <a:latin typeface="Times New Roman"/>
                <a:cs typeface="Times New Roman"/>
              </a:rPr>
              <a:t>with  </a:t>
            </a:r>
            <a:r>
              <a:rPr dirty="0" sz="1200" spc="-5">
                <a:latin typeface="Times New Roman"/>
                <a:cs typeface="Times New Roman"/>
              </a:rPr>
              <a:t>distance, </a:t>
            </a:r>
            <a:r>
              <a:rPr dirty="0" sz="1200">
                <a:latin typeface="Times New Roman"/>
                <a:cs typeface="Times New Roman"/>
              </a:rPr>
              <a:t>while the </a:t>
            </a:r>
            <a:r>
              <a:rPr dirty="0" sz="1200" spc="-5">
                <a:latin typeface="Times New Roman"/>
                <a:cs typeface="Times New Roman"/>
              </a:rPr>
              <a:t>components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b="1">
                <a:latin typeface="Times New Roman"/>
                <a:cs typeface="Times New Roman"/>
              </a:rPr>
              <a:t>r </a:t>
            </a:r>
            <a:r>
              <a:rPr dirty="0" sz="1200">
                <a:latin typeface="Times New Roman"/>
                <a:cs typeface="Times New Roman"/>
              </a:rPr>
              <a:t>specify the </a:t>
            </a:r>
            <a:r>
              <a:rPr dirty="0" sz="1200" spc="-5">
                <a:latin typeface="Times New Roman"/>
                <a:cs typeface="Times New Roman"/>
              </a:rPr>
              <a:t>coordinate </a:t>
            </a:r>
            <a:r>
              <a:rPr dirty="0" sz="1200">
                <a:latin typeface="Times New Roman"/>
                <a:cs typeface="Times New Roman"/>
              </a:rPr>
              <a:t>point </a:t>
            </a:r>
            <a:r>
              <a:rPr dirty="0" sz="1200" spc="-5">
                <a:latin typeface="Times New Roman"/>
                <a:cs typeface="Times New Roman"/>
              </a:rPr>
              <a:t>at which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field </a:t>
            </a:r>
            <a:r>
              <a:rPr dirty="0" sz="1200">
                <a:latin typeface="Times New Roman"/>
                <a:cs typeface="Times New Roman"/>
              </a:rPr>
              <a:t>is  </a:t>
            </a:r>
            <a:r>
              <a:rPr dirty="0" sz="1200" spc="-5">
                <a:latin typeface="Times New Roman"/>
                <a:cs typeface="Times New Roman"/>
              </a:rPr>
              <a:t>observed. When </a:t>
            </a:r>
            <a:r>
              <a:rPr dirty="0" sz="1200" spc="-5">
                <a:latin typeface="Calibri"/>
                <a:cs typeface="Calibri"/>
              </a:rPr>
              <a:t>λ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optical wavelength </a:t>
            </a:r>
            <a:r>
              <a:rPr dirty="0" sz="1200">
                <a:latin typeface="Times New Roman"/>
                <a:cs typeface="Times New Roman"/>
              </a:rPr>
              <a:t>in a </a:t>
            </a:r>
            <a:r>
              <a:rPr dirty="0" sz="1200" spc="-5">
                <a:latin typeface="Times New Roman"/>
                <a:cs typeface="Times New Roman"/>
              </a:rPr>
              <a:t>vacuum,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magnitude </a:t>
            </a:r>
            <a:r>
              <a:rPr dirty="0" sz="1200">
                <a:latin typeface="Times New Roman"/>
                <a:cs typeface="Times New Roman"/>
              </a:rPr>
              <a:t>of the  </a:t>
            </a:r>
            <a:r>
              <a:rPr dirty="0" sz="1200" spc="-5">
                <a:latin typeface="Times New Roman"/>
                <a:cs typeface="Times New Roman"/>
              </a:rPr>
              <a:t>propagation vector </a:t>
            </a:r>
            <a:r>
              <a:rPr dirty="0" sz="1200">
                <a:latin typeface="Times New Roman"/>
                <a:cs typeface="Times New Roman"/>
              </a:rPr>
              <a:t>or the </a:t>
            </a:r>
            <a:r>
              <a:rPr dirty="0" sz="1200" spc="-5">
                <a:latin typeface="Times New Roman"/>
                <a:cs typeface="Times New Roman"/>
              </a:rPr>
              <a:t>vacuum phase </a:t>
            </a:r>
            <a:r>
              <a:rPr dirty="0" sz="1200">
                <a:latin typeface="Times New Roman"/>
                <a:cs typeface="Times New Roman"/>
              </a:rPr>
              <a:t>propagation </a:t>
            </a:r>
            <a:r>
              <a:rPr dirty="0" sz="1200" spc="-5">
                <a:latin typeface="Times New Roman"/>
                <a:cs typeface="Times New Roman"/>
              </a:rPr>
              <a:t>constant </a:t>
            </a:r>
            <a:r>
              <a:rPr dirty="0" sz="1200" i="1">
                <a:latin typeface="Times New Roman"/>
                <a:cs typeface="Times New Roman"/>
              </a:rPr>
              <a:t>k </a:t>
            </a:r>
            <a:r>
              <a:rPr dirty="0" sz="1200" spc="-5">
                <a:latin typeface="Times New Roman"/>
                <a:cs typeface="Times New Roman"/>
              </a:rPr>
              <a:t>(where </a:t>
            </a:r>
            <a:r>
              <a:rPr dirty="0" sz="1200" i="1">
                <a:latin typeface="Times New Roman"/>
                <a:cs typeface="Times New Roman"/>
              </a:rPr>
              <a:t>k </a:t>
            </a:r>
            <a:r>
              <a:rPr dirty="0" sz="1200">
                <a:latin typeface="Symbol"/>
                <a:cs typeface="Symbol"/>
              </a:rPr>
              <a:t>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Symbol"/>
                <a:cs typeface="Symbol"/>
              </a:rPr>
              <a:t></a:t>
            </a:r>
            <a:r>
              <a:rPr dirty="0" sz="1200" spc="-5" b="1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Symbol"/>
                <a:cs typeface="Symbol"/>
              </a:rPr>
              <a:t></a:t>
            </a:r>
            <a:r>
              <a:rPr dirty="0" sz="1200" spc="-5">
                <a:latin typeface="Times New Roman"/>
                <a:cs typeface="Times New Roman"/>
              </a:rPr>
              <a:t>) is  given by[1]: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0604" y="4943982"/>
            <a:ext cx="323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Times New Roman"/>
                <a:cs typeface="Times New Roman"/>
              </a:rPr>
              <a:t>k</a:t>
            </a:r>
            <a:r>
              <a:rPr dirty="0" sz="1800" spc="-75" b="1" i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Symbol"/>
                <a:cs typeface="Symbol"/>
              </a:rPr>
              <a:t>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2033" y="4873878"/>
            <a:ext cx="2374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mbria Math"/>
                <a:cs typeface="Cambria Math"/>
              </a:rPr>
              <a:t>𝟐𝝅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1469" y="5122290"/>
            <a:ext cx="1187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mbria Math"/>
                <a:cs typeface="Cambria Math"/>
              </a:rPr>
              <a:t>𝝀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54733" y="511975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835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429250" y="5020182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30)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4" name="object 24"/>
          <p:cNvSpPr txBox="1"/>
          <p:nvPr/>
        </p:nvSpPr>
        <p:spPr>
          <a:xfrm>
            <a:off x="1130604" y="5279262"/>
            <a:ext cx="529844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should be noted that in this case </a:t>
            </a:r>
            <a:r>
              <a:rPr dirty="0" sz="1200" i="1">
                <a:latin typeface="Times New Roman"/>
                <a:cs typeface="Times New Roman"/>
              </a:rPr>
              <a:t>k </a:t>
            </a:r>
            <a:r>
              <a:rPr dirty="0" sz="1200" spc="-5">
                <a:latin typeface="Times New Roman"/>
                <a:cs typeface="Times New Roman"/>
              </a:rPr>
              <a:t>is also referred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free space wave  number[1].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6655" y="6416248"/>
            <a:ext cx="3541140" cy="3000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720344"/>
            <a:ext cx="5300345" cy="188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(4)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Modes in a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planar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guide: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1040"/>
              </a:spcBef>
            </a:pPr>
            <a:r>
              <a:rPr dirty="0" sz="100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he </a:t>
            </a:r>
            <a:r>
              <a:rPr dirty="0" sz="1200" spc="-5">
                <a:latin typeface="Times New Roman"/>
                <a:cs typeface="Times New Roman"/>
              </a:rPr>
              <a:t>planar guide 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simplest form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optical waveguide. </a:t>
            </a:r>
            <a:r>
              <a:rPr dirty="0" sz="1200">
                <a:latin typeface="Times New Roman"/>
                <a:cs typeface="Times New Roman"/>
              </a:rPr>
              <a:t>We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assume </a:t>
            </a:r>
            <a:r>
              <a:rPr dirty="0" sz="1200">
                <a:latin typeface="Times New Roman"/>
                <a:cs typeface="Times New Roman"/>
              </a:rPr>
              <a:t>it  </a:t>
            </a:r>
            <a:r>
              <a:rPr dirty="0" baseline="4629" sz="1800" spc="-7">
                <a:latin typeface="Times New Roman"/>
                <a:cs typeface="Times New Roman"/>
              </a:rPr>
              <a:t>consists </a:t>
            </a:r>
            <a:r>
              <a:rPr dirty="0" baseline="4629" sz="1800">
                <a:latin typeface="Times New Roman"/>
                <a:cs typeface="Times New Roman"/>
              </a:rPr>
              <a:t>of a slab of </a:t>
            </a:r>
            <a:r>
              <a:rPr dirty="0" baseline="4629" sz="1800" spc="-7">
                <a:latin typeface="Times New Roman"/>
                <a:cs typeface="Times New Roman"/>
              </a:rPr>
              <a:t>dielectric </a:t>
            </a:r>
            <a:r>
              <a:rPr dirty="0" baseline="4629" sz="1800">
                <a:latin typeface="Times New Roman"/>
                <a:cs typeface="Times New Roman"/>
              </a:rPr>
              <a:t>with </a:t>
            </a:r>
            <a:r>
              <a:rPr dirty="0" baseline="4629" sz="1800" spc="-7">
                <a:latin typeface="Times New Roman"/>
                <a:cs typeface="Times New Roman"/>
              </a:rPr>
              <a:t>refractive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sandwiched between</a:t>
            </a:r>
            <a:r>
              <a:rPr dirty="0" baseline="4629" sz="1800" spc="240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two  regions of lower refractive index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baseline="4629" sz="1800">
                <a:latin typeface="Times New Roman"/>
                <a:cs typeface="Times New Roman"/>
              </a:rPr>
              <a:t>. </a:t>
            </a:r>
            <a:r>
              <a:rPr dirty="0" baseline="4629" sz="1800" spc="-22">
                <a:latin typeface="Times New Roman"/>
                <a:cs typeface="Times New Roman"/>
              </a:rPr>
              <a:t>In </a:t>
            </a:r>
            <a:r>
              <a:rPr dirty="0" baseline="4629" sz="1800">
                <a:latin typeface="Times New Roman"/>
                <a:cs typeface="Times New Roman"/>
              </a:rPr>
              <a:t>order to obtain </a:t>
            </a:r>
            <a:r>
              <a:rPr dirty="0" baseline="4629" sz="1800" spc="-7">
                <a:latin typeface="Times New Roman"/>
                <a:cs typeface="Times New Roman"/>
              </a:rPr>
              <a:t>an improved </a:t>
            </a:r>
            <a:r>
              <a:rPr dirty="0" baseline="4629" sz="1800">
                <a:latin typeface="Times New Roman"/>
                <a:cs typeface="Times New Roman"/>
              </a:rPr>
              <a:t>model for </a:t>
            </a:r>
            <a:r>
              <a:rPr dirty="0" baseline="4629" sz="1800" spc="-7">
                <a:latin typeface="Times New Roman"/>
                <a:cs typeface="Times New Roman"/>
              </a:rPr>
              <a:t>optical  </a:t>
            </a:r>
            <a:r>
              <a:rPr dirty="0" sz="1200" spc="-5">
                <a:latin typeface="Times New Roman"/>
                <a:cs typeface="Times New Roman"/>
              </a:rPr>
              <a:t>propagation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useful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consider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interference </a:t>
            </a:r>
            <a:r>
              <a:rPr dirty="0" sz="1200">
                <a:latin typeface="Times New Roman"/>
                <a:cs typeface="Times New Roman"/>
              </a:rPr>
              <a:t>of plane </a:t>
            </a:r>
            <a:r>
              <a:rPr dirty="0" sz="1200" spc="-5">
                <a:latin typeface="Times New Roman"/>
                <a:cs typeface="Times New Roman"/>
              </a:rPr>
              <a:t>wave components </a:t>
            </a:r>
            <a:r>
              <a:rPr dirty="0" sz="1200">
                <a:latin typeface="Times New Roman"/>
                <a:cs typeface="Times New Roman"/>
              </a:rPr>
              <a:t>within  </a:t>
            </a:r>
            <a:r>
              <a:rPr dirty="0" sz="1200" spc="-5">
                <a:latin typeface="Times New Roman"/>
                <a:cs typeface="Times New Roman"/>
              </a:rPr>
              <a:t>this dielectric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waveguide[1].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5234" y="3052444"/>
            <a:ext cx="4245270" cy="3121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16127"/>
            <a:ext cx="5302250" cy="2523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Multi mode step index</a:t>
            </a:r>
            <a:r>
              <a:rPr dirty="0" u="heavy" sz="14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fibers: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690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optical fiber considered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preceding sections </a:t>
            </a:r>
            <a:r>
              <a:rPr dirty="0" sz="1200">
                <a:latin typeface="Times New Roman"/>
                <a:cs typeface="Times New Roman"/>
              </a:rPr>
              <a:t>with a </a:t>
            </a:r>
            <a:r>
              <a:rPr dirty="0" sz="1200" spc="-5">
                <a:latin typeface="Times New Roman"/>
                <a:cs typeface="Times New Roman"/>
              </a:rPr>
              <a:t>core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constant  </a:t>
            </a:r>
            <a:r>
              <a:rPr dirty="0" baseline="4629" sz="1800" spc="-7">
                <a:latin typeface="Times New Roman"/>
                <a:cs typeface="Times New Roman"/>
              </a:rPr>
              <a:t>refractive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>
                <a:latin typeface="Times New Roman"/>
                <a:cs typeface="Times New Roman"/>
              </a:rPr>
              <a:t>a </a:t>
            </a:r>
            <a:r>
              <a:rPr dirty="0" baseline="4629" sz="1800" spc="-7">
                <a:latin typeface="Times New Roman"/>
                <a:cs typeface="Times New Roman"/>
              </a:rPr>
              <a:t>cladding </a:t>
            </a:r>
            <a:r>
              <a:rPr dirty="0" baseline="4629" sz="1800">
                <a:latin typeface="Times New Roman"/>
                <a:cs typeface="Times New Roman"/>
              </a:rPr>
              <a:t>of a </a:t>
            </a:r>
            <a:r>
              <a:rPr dirty="0" baseline="4629" sz="1800" spc="-7">
                <a:latin typeface="Times New Roman"/>
                <a:cs typeface="Times New Roman"/>
              </a:rPr>
              <a:t>slightly lower refractive index </a:t>
            </a:r>
            <a:r>
              <a:rPr dirty="0" baseline="4629" sz="1800" spc="-15" i="1">
                <a:latin typeface="Times New Roman"/>
                <a:cs typeface="Times New Roman"/>
              </a:rPr>
              <a:t>n</a:t>
            </a:r>
            <a:r>
              <a:rPr dirty="0" sz="800" spc="-10">
                <a:latin typeface="Times New Roman"/>
                <a:cs typeface="Times New Roman"/>
              </a:rPr>
              <a:t>2 </a:t>
            </a:r>
            <a:r>
              <a:rPr dirty="0" baseline="4629" sz="1800" spc="-15">
                <a:latin typeface="Times New Roman"/>
                <a:cs typeface="Times New Roman"/>
              </a:rPr>
              <a:t>is </a:t>
            </a:r>
            <a:r>
              <a:rPr dirty="0" baseline="4629" sz="1800">
                <a:latin typeface="Times New Roman"/>
                <a:cs typeface="Times New Roman"/>
              </a:rPr>
              <a:t>known </a:t>
            </a:r>
            <a:r>
              <a:rPr dirty="0" baseline="4629" sz="1800" spc="-7">
                <a:latin typeface="Times New Roman"/>
                <a:cs typeface="Times New Roman"/>
              </a:rPr>
              <a:t>as  </a:t>
            </a:r>
            <a:r>
              <a:rPr dirty="0" sz="1200" spc="-5">
                <a:latin typeface="Times New Roman"/>
                <a:cs typeface="Times New Roman"/>
              </a:rPr>
              <a:t>step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fiber.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is because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profile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this type </a:t>
            </a:r>
            <a:r>
              <a:rPr dirty="0" sz="1200">
                <a:latin typeface="Times New Roman"/>
                <a:cs typeface="Times New Roman"/>
              </a:rPr>
              <a:t>of fiber  </a:t>
            </a:r>
            <a:r>
              <a:rPr dirty="0" sz="1200" spc="-5">
                <a:latin typeface="Times New Roman"/>
                <a:cs typeface="Times New Roman"/>
              </a:rPr>
              <a:t>makes </a:t>
            </a:r>
            <a:r>
              <a:rPr dirty="0" sz="1200">
                <a:latin typeface="Times New Roman"/>
                <a:cs typeface="Times New Roman"/>
              </a:rPr>
              <a:t>a step </a:t>
            </a:r>
            <a:r>
              <a:rPr dirty="0" sz="1200" spc="-5">
                <a:latin typeface="Times New Roman"/>
                <a:cs typeface="Times New Roman"/>
              </a:rPr>
              <a:t>change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core–cladding interface, as indicated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2.21, which  </a:t>
            </a:r>
            <a:r>
              <a:rPr dirty="0" sz="1200" spc="-5">
                <a:latin typeface="Times New Roman"/>
                <a:cs typeface="Times New Roman"/>
              </a:rPr>
              <a:t>illustrates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two </a:t>
            </a:r>
            <a:r>
              <a:rPr dirty="0" sz="1200">
                <a:latin typeface="Times New Roman"/>
                <a:cs typeface="Times New Roman"/>
              </a:rPr>
              <a:t>major </a:t>
            </a:r>
            <a:r>
              <a:rPr dirty="0" sz="1200" spc="-10">
                <a:latin typeface="Times New Roman"/>
                <a:cs typeface="Times New Roman"/>
              </a:rPr>
              <a:t>types </a:t>
            </a:r>
            <a:r>
              <a:rPr dirty="0" sz="1200">
                <a:latin typeface="Times New Roman"/>
                <a:cs typeface="Times New Roman"/>
              </a:rPr>
              <a:t>of step index </a:t>
            </a:r>
            <a:r>
              <a:rPr dirty="0" sz="1200" spc="-5">
                <a:latin typeface="Times New Roman"/>
                <a:cs typeface="Times New Roman"/>
              </a:rPr>
              <a:t>fiber.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profile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 </a:t>
            </a:r>
            <a:r>
              <a:rPr dirty="0" sz="1200" spc="-5">
                <a:latin typeface="Times New Roman"/>
                <a:cs typeface="Times New Roman"/>
              </a:rPr>
              <a:t>defined as[1]:</a:t>
            </a:r>
            <a:endParaRPr sz="1200">
              <a:latin typeface="Times New Roman"/>
              <a:cs typeface="Times New Roman"/>
            </a:endParaRPr>
          </a:p>
          <a:p>
            <a:pPr marL="545465">
              <a:lnSpc>
                <a:spcPts val="1385"/>
              </a:lnSpc>
              <a:spcBef>
                <a:spcPts val="685"/>
              </a:spcBef>
            </a:pP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1 </a:t>
            </a:r>
            <a:r>
              <a:rPr dirty="0" baseline="2314" sz="1800" spc="-7" b="1" i="1">
                <a:latin typeface="Times New Roman"/>
                <a:cs typeface="Times New Roman"/>
              </a:rPr>
              <a:t>r </a:t>
            </a:r>
            <a:r>
              <a:rPr dirty="0" baseline="2314" sz="1800" b="1">
                <a:latin typeface="Times New Roman"/>
                <a:cs typeface="Times New Roman"/>
              </a:rPr>
              <a:t>&lt; </a:t>
            </a:r>
            <a:r>
              <a:rPr dirty="0" baseline="2314" sz="1800" b="1" i="1">
                <a:latin typeface="Times New Roman"/>
                <a:cs typeface="Times New Roman"/>
              </a:rPr>
              <a:t>a</a:t>
            </a:r>
            <a:r>
              <a:rPr dirty="0" baseline="2314" sz="1800" spc="-142" b="1" i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(core)</a:t>
            </a:r>
            <a:endParaRPr baseline="2314" sz="1800">
              <a:latin typeface="Times New Roman"/>
              <a:cs typeface="Times New Roman"/>
            </a:endParaRPr>
          </a:p>
          <a:p>
            <a:pPr marL="127000">
              <a:lnSpc>
                <a:spcPts val="1380"/>
              </a:lnSpc>
              <a:tabLst>
                <a:tab pos="3058160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n(r)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=	</a:t>
            </a:r>
            <a:r>
              <a:rPr dirty="0" sz="1200" b="1">
                <a:latin typeface="Times New Roman"/>
                <a:cs typeface="Times New Roman"/>
              </a:rPr>
              <a:t>(31)</a:t>
            </a:r>
            <a:endParaRPr sz="1200">
              <a:latin typeface="Times New Roman"/>
              <a:cs typeface="Times New Roman"/>
            </a:endParaRPr>
          </a:p>
          <a:p>
            <a:pPr marL="545465">
              <a:lnSpc>
                <a:spcPts val="1435"/>
              </a:lnSpc>
            </a:pP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2 </a:t>
            </a:r>
            <a:r>
              <a:rPr dirty="0" baseline="2314" sz="1800" spc="-7" b="1" i="1">
                <a:latin typeface="Times New Roman"/>
                <a:cs typeface="Times New Roman"/>
              </a:rPr>
              <a:t>r </a:t>
            </a:r>
            <a:r>
              <a:rPr dirty="0" baseline="2314" sz="1800" b="1">
                <a:latin typeface="Times New Roman"/>
                <a:cs typeface="Times New Roman"/>
              </a:rPr>
              <a:t>≥ </a:t>
            </a:r>
            <a:r>
              <a:rPr dirty="0" baseline="2314" sz="1800" b="1" i="1">
                <a:latin typeface="Times New Roman"/>
                <a:cs typeface="Times New Roman"/>
              </a:rPr>
              <a:t>a</a:t>
            </a:r>
            <a:r>
              <a:rPr dirty="0" baseline="2314" sz="1800" spc="-142" b="1" i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(cladding)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050" y="3306826"/>
            <a:ext cx="70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 i="1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230625"/>
            <a:ext cx="374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M</a:t>
            </a:r>
            <a:r>
              <a:rPr dirty="0" sz="1400" spc="25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8610" y="3130041"/>
            <a:ext cx="168910" cy="4197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-19444" sz="1500" spc="-7">
                <a:latin typeface="Cambria Math"/>
                <a:cs typeface="Cambria Math"/>
              </a:rPr>
              <a:t>𝑽</a:t>
            </a:r>
            <a:r>
              <a:rPr dirty="0" sz="800">
                <a:latin typeface="Cambria Math"/>
                <a:cs typeface="Cambria Math"/>
              </a:rPr>
              <a:t>𝟐</a:t>
            </a:r>
            <a:endParaRPr sz="800">
              <a:latin typeface="Cambria Math"/>
              <a:cs typeface="Cambria Math"/>
            </a:endParaRPr>
          </a:p>
          <a:p>
            <a:pPr marL="21590">
              <a:lnSpc>
                <a:spcPct val="100000"/>
              </a:lnSpc>
              <a:spcBef>
                <a:spcPts val="710"/>
              </a:spcBef>
            </a:pPr>
            <a:r>
              <a:rPr dirty="0" sz="1000" spc="-5">
                <a:latin typeface="Cambria Math"/>
                <a:cs typeface="Cambria Math"/>
              </a:rPr>
              <a:t>𝟐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6446" y="337134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 h="0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73092" y="3256533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32)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3830" y="3810126"/>
            <a:ext cx="869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𝝀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3695827"/>
            <a:ext cx="1044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314" sz="1800" b="1" i="1">
                <a:latin typeface="Times New Roman"/>
                <a:cs typeface="Times New Roman"/>
              </a:rPr>
              <a:t>V </a:t>
            </a:r>
            <a:r>
              <a:rPr dirty="0" baseline="2314" sz="1800" b="1">
                <a:latin typeface="Times New Roman"/>
                <a:cs typeface="Times New Roman"/>
              </a:rPr>
              <a:t>=</a:t>
            </a:r>
            <a:r>
              <a:rPr dirty="0" u="sng" baseline="34722" sz="1800" spc="-82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9019" sz="1275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𝟐𝝅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 i="1">
                <a:latin typeface="Times New Roman"/>
                <a:cs typeface="Times New Roman"/>
              </a:rPr>
              <a:t>a</a:t>
            </a:r>
            <a:r>
              <a:rPr dirty="0" baseline="2314" sz="1800" spc="-7" b="1">
                <a:latin typeface="Times New Roman"/>
                <a:cs typeface="Times New Roman"/>
              </a:rPr>
              <a:t>(2Δ)</a:t>
            </a:r>
            <a:r>
              <a:rPr dirty="0" baseline="31250" sz="1200" spc="-7" b="1">
                <a:latin typeface="Times New Roman"/>
                <a:cs typeface="Times New Roman"/>
              </a:rPr>
              <a:t>1/2</a:t>
            </a:r>
            <a:endParaRPr baseline="31250"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8521" y="3689730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33)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604" y="4073778"/>
            <a:ext cx="5300345" cy="75755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4629" sz="1800">
                <a:latin typeface="Times New Roman"/>
                <a:cs typeface="Times New Roman"/>
              </a:rPr>
              <a:t>M</a:t>
            </a:r>
            <a:r>
              <a:rPr dirty="0" sz="800">
                <a:latin typeface="Times New Roman"/>
                <a:cs typeface="Times New Roman"/>
              </a:rPr>
              <a:t>s </a:t>
            </a:r>
            <a:r>
              <a:rPr dirty="0" baseline="4629" sz="1800" spc="-7">
                <a:latin typeface="Times New Roman"/>
                <a:cs typeface="Times New Roman"/>
              </a:rPr>
              <a:t>is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total </a:t>
            </a:r>
            <a:r>
              <a:rPr dirty="0" baseline="4629" sz="1800">
                <a:latin typeface="Times New Roman"/>
                <a:cs typeface="Times New Roman"/>
              </a:rPr>
              <a:t>number of </a:t>
            </a:r>
            <a:r>
              <a:rPr dirty="0" baseline="4629" sz="1800" spc="-7">
                <a:latin typeface="Times New Roman"/>
                <a:cs typeface="Times New Roman"/>
              </a:rPr>
              <a:t>guided </a:t>
            </a:r>
            <a:r>
              <a:rPr dirty="0" baseline="4629" sz="1800">
                <a:latin typeface="Times New Roman"/>
                <a:cs typeface="Times New Roman"/>
              </a:rPr>
              <a:t>mode for multimode step index </a:t>
            </a:r>
            <a:r>
              <a:rPr dirty="0" baseline="4629" sz="1800" spc="-7">
                <a:latin typeface="Times New Roman"/>
                <a:cs typeface="Times New Roman"/>
              </a:rPr>
              <a:t>fiber, V is  </a:t>
            </a:r>
            <a:r>
              <a:rPr dirty="0" sz="1200" spc="-5">
                <a:latin typeface="Times New Roman"/>
                <a:cs typeface="Times New Roman"/>
              </a:rPr>
              <a:t>normalized frequency, </a:t>
            </a:r>
            <a:r>
              <a:rPr dirty="0" sz="1200">
                <a:latin typeface="Times New Roman"/>
                <a:cs typeface="Times New Roman"/>
              </a:rPr>
              <a:t>and a </a:t>
            </a:r>
            <a:r>
              <a:rPr dirty="0" sz="1200" spc="-5">
                <a:latin typeface="Times New Roman"/>
                <a:cs typeface="Times New Roman"/>
              </a:rPr>
              <a:t>is radius </a:t>
            </a:r>
            <a:r>
              <a:rPr dirty="0" sz="1200">
                <a:latin typeface="Times New Roman"/>
                <a:cs typeface="Times New Roman"/>
              </a:rPr>
              <a:t>fiber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core[1].</a:t>
            </a:r>
            <a:endParaRPr sz="1200">
              <a:latin typeface="Times New Roman"/>
              <a:cs typeface="Times New Roman"/>
            </a:endParaRPr>
          </a:p>
          <a:p>
            <a:pPr marL="1022985">
              <a:lnSpc>
                <a:spcPct val="100000"/>
              </a:lnSpc>
              <a:spcBef>
                <a:spcPts val="1140"/>
              </a:spcBef>
            </a:pPr>
            <a:r>
              <a:rPr dirty="0" sz="1400" i="1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604" y="8571738"/>
            <a:ext cx="5300345" cy="90931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single-mode </a:t>
            </a:r>
            <a:r>
              <a:rPr dirty="0" sz="1200">
                <a:latin typeface="Times New Roman"/>
                <a:cs typeface="Times New Roman"/>
              </a:rPr>
              <a:t>step index </a:t>
            </a:r>
            <a:r>
              <a:rPr dirty="0" sz="1200" spc="-5">
                <a:latin typeface="Times New Roman"/>
                <a:cs typeface="Times New Roman"/>
              </a:rPr>
              <a:t>fiber has </a:t>
            </a:r>
            <a:r>
              <a:rPr dirty="0" sz="1200">
                <a:latin typeface="Times New Roman"/>
                <a:cs typeface="Times New Roman"/>
              </a:rPr>
              <a:t>the distinct </a:t>
            </a:r>
            <a:r>
              <a:rPr dirty="0" sz="1200" spc="-5">
                <a:latin typeface="Times New Roman"/>
                <a:cs typeface="Times New Roman"/>
              </a:rPr>
              <a:t>advantage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low intermodal  dispersion (broadening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transmitted light pulses), as </a:t>
            </a:r>
            <a:r>
              <a:rPr dirty="0" sz="1200">
                <a:latin typeface="Times New Roman"/>
                <a:cs typeface="Times New Roman"/>
              </a:rPr>
              <a:t>only one mode </a:t>
            </a:r>
            <a:r>
              <a:rPr dirty="0" sz="1200" spc="-5">
                <a:latin typeface="Times New Roman"/>
                <a:cs typeface="Times New Roman"/>
              </a:rPr>
              <a:t>is transmitted,  whereas </a:t>
            </a:r>
            <a:r>
              <a:rPr dirty="0" sz="1200">
                <a:latin typeface="Times New Roman"/>
                <a:cs typeface="Times New Roman"/>
              </a:rPr>
              <a:t>with multimode step index </a:t>
            </a:r>
            <a:r>
              <a:rPr dirty="0" sz="1200" spc="-5">
                <a:latin typeface="Times New Roman"/>
                <a:cs typeface="Times New Roman"/>
              </a:rPr>
              <a:t>fiber considerable </a:t>
            </a:r>
            <a:r>
              <a:rPr dirty="0" sz="1200">
                <a:latin typeface="Times New Roman"/>
                <a:cs typeface="Times New Roman"/>
              </a:rPr>
              <a:t>dispersion may </a:t>
            </a:r>
            <a:r>
              <a:rPr dirty="0" sz="1200" spc="-5">
                <a:latin typeface="Times New Roman"/>
                <a:cs typeface="Times New Roman"/>
              </a:rPr>
              <a:t>occur </a:t>
            </a:r>
            <a:r>
              <a:rPr dirty="0" sz="1200">
                <a:latin typeface="Times New Roman"/>
                <a:cs typeface="Times New Roman"/>
              </a:rPr>
              <a:t>due to  the </a:t>
            </a:r>
            <a:r>
              <a:rPr dirty="0" sz="1200" spc="-5">
                <a:latin typeface="Times New Roman"/>
                <a:cs typeface="Times New Roman"/>
              </a:rPr>
              <a:t>differing </a:t>
            </a:r>
            <a:r>
              <a:rPr dirty="0" sz="1200">
                <a:latin typeface="Times New Roman"/>
                <a:cs typeface="Times New Roman"/>
              </a:rPr>
              <a:t>group </a:t>
            </a:r>
            <a:r>
              <a:rPr dirty="0" sz="1200" spc="-5">
                <a:latin typeface="Times New Roman"/>
                <a:cs typeface="Times New Roman"/>
              </a:rPr>
              <a:t>velocities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propagating </a:t>
            </a:r>
            <a:r>
              <a:rPr dirty="0" sz="1200">
                <a:latin typeface="Times New Roman"/>
                <a:cs typeface="Times New Roman"/>
              </a:rPr>
              <a:t>modes. This in turn </a:t>
            </a:r>
            <a:r>
              <a:rPr dirty="0" sz="1200" spc="-5">
                <a:latin typeface="Times New Roman"/>
                <a:cs typeface="Times New Roman"/>
              </a:rPr>
              <a:t>restricts </a:t>
            </a:r>
            <a:r>
              <a:rPr dirty="0" sz="1200">
                <a:latin typeface="Times New Roman"/>
                <a:cs typeface="Times New Roman"/>
              </a:rPr>
              <a:t>the  maximum </a:t>
            </a:r>
            <a:r>
              <a:rPr dirty="0" sz="1200" spc="-5">
                <a:latin typeface="Times New Roman"/>
                <a:cs typeface="Times New Roman"/>
              </a:rPr>
              <a:t>bandwidth attainable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multimode step index </a:t>
            </a:r>
            <a:r>
              <a:rPr dirty="0" sz="1200" spc="-5">
                <a:latin typeface="Times New Roman"/>
                <a:cs typeface="Times New Roman"/>
              </a:rPr>
              <a:t>fibers, especially when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3388" y="5080802"/>
            <a:ext cx="4091216" cy="289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17652"/>
            <a:ext cx="5299075" cy="17843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Times New Roman"/>
                <a:cs typeface="Times New Roman"/>
              </a:rPr>
              <a:t>compared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single-mode fibers. However,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lower bandwidth applications  </a:t>
            </a:r>
            <a:r>
              <a:rPr dirty="0" sz="1200">
                <a:latin typeface="Times New Roman"/>
                <a:cs typeface="Times New Roman"/>
              </a:rPr>
              <a:t>multimode </a:t>
            </a:r>
            <a:r>
              <a:rPr dirty="0" sz="1200" spc="-5">
                <a:latin typeface="Times New Roman"/>
                <a:cs typeface="Times New Roman"/>
              </a:rPr>
              <a:t>fibers have several advantages </a:t>
            </a:r>
            <a:r>
              <a:rPr dirty="0" sz="1200">
                <a:latin typeface="Times New Roman"/>
                <a:cs typeface="Times New Roman"/>
              </a:rPr>
              <a:t>over </a:t>
            </a:r>
            <a:r>
              <a:rPr dirty="0" sz="1200" spc="-5">
                <a:latin typeface="Times New Roman"/>
                <a:cs typeface="Times New Roman"/>
              </a:rPr>
              <a:t>single-mode fibers. These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are[1]:</a:t>
            </a:r>
            <a:endParaRPr sz="1200">
              <a:latin typeface="Times New Roman"/>
              <a:cs typeface="Times New Roman"/>
            </a:endParaRPr>
          </a:p>
          <a:p>
            <a:pPr marL="12700" marR="288925">
              <a:lnSpc>
                <a:spcPct val="143300"/>
              </a:lnSpc>
              <a:spcBef>
                <a:spcPts val="660"/>
              </a:spcBef>
              <a:buAutoNum type="alphaLcParenBoth"/>
              <a:tabLst>
                <a:tab pos="219075" algn="l"/>
              </a:tabLst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use </a:t>
            </a:r>
            <a:r>
              <a:rPr dirty="0" sz="1200">
                <a:latin typeface="Times New Roman"/>
                <a:cs typeface="Times New Roman"/>
              </a:rPr>
              <a:t>of spatially </a:t>
            </a:r>
            <a:r>
              <a:rPr dirty="0" sz="1200" spc="-5">
                <a:latin typeface="Times New Roman"/>
                <a:cs typeface="Times New Roman"/>
              </a:rPr>
              <a:t>incoherent optical sources (e.g. </a:t>
            </a:r>
            <a:r>
              <a:rPr dirty="0" sz="1200">
                <a:latin typeface="Times New Roman"/>
                <a:cs typeface="Times New Roman"/>
              </a:rPr>
              <a:t>most </a:t>
            </a:r>
            <a:r>
              <a:rPr dirty="0" sz="1200" spc="-5">
                <a:latin typeface="Times New Roman"/>
                <a:cs typeface="Times New Roman"/>
              </a:rPr>
              <a:t>light-emitting </a:t>
            </a:r>
            <a:r>
              <a:rPr dirty="0" sz="1200">
                <a:latin typeface="Times New Roman"/>
                <a:cs typeface="Times New Roman"/>
              </a:rPr>
              <a:t>diodes)  </a:t>
            </a:r>
            <a:r>
              <a:rPr dirty="0" sz="1200" spc="-5">
                <a:latin typeface="Times New Roman"/>
                <a:cs typeface="Times New Roman"/>
              </a:rPr>
              <a:t>which cannot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efficiently coupled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single-mode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fibers;</a:t>
            </a: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ct val="143300"/>
              </a:lnSpc>
              <a:spcBef>
                <a:spcPts val="15"/>
              </a:spcBef>
              <a:buAutoNum type="alphaLcParenBoth"/>
              <a:tabLst>
                <a:tab pos="241300" algn="l"/>
              </a:tabLst>
            </a:pPr>
            <a:r>
              <a:rPr dirty="0" sz="1200" spc="-5">
                <a:latin typeface="Times New Roman"/>
                <a:cs typeface="Times New Roman"/>
              </a:rPr>
              <a:t>larger numerical apertures, as well as core diameters, facilitating easier coupling 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optical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sources;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AutoNum type="alphaLcParenBoth"/>
              <a:tabLst>
                <a:tab pos="219075" algn="l"/>
              </a:tabLst>
            </a:pPr>
            <a:r>
              <a:rPr dirty="0" sz="1200" spc="-5">
                <a:latin typeface="Times New Roman"/>
                <a:cs typeface="Times New Roman"/>
              </a:rPr>
              <a:t>lower tolerance requirements on fiber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connectors.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263765"/>
            <a:ext cx="5301615" cy="18535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Multi mode graded index</a:t>
            </a:r>
            <a:r>
              <a:rPr dirty="0" u="heavy" sz="1400" spc="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fibers: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925"/>
              </a:spcBef>
            </a:pPr>
            <a:r>
              <a:rPr dirty="0" sz="1200" spc="-5">
                <a:latin typeface="Times New Roman"/>
                <a:cs typeface="Times New Roman"/>
              </a:rPr>
              <a:t>Graded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fibers </a:t>
            </a:r>
            <a:r>
              <a:rPr dirty="0" sz="1200">
                <a:latin typeface="Times New Roman"/>
                <a:cs typeface="Times New Roman"/>
              </a:rPr>
              <a:t>do not </a:t>
            </a:r>
            <a:r>
              <a:rPr dirty="0" sz="1200" spc="-5">
                <a:latin typeface="Times New Roman"/>
                <a:cs typeface="Times New Roman"/>
              </a:rPr>
              <a:t>have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constant refractive </a:t>
            </a:r>
            <a:r>
              <a:rPr dirty="0" sz="1200">
                <a:latin typeface="Times New Roman"/>
                <a:cs typeface="Times New Roman"/>
              </a:rPr>
              <a:t>index in the </a:t>
            </a:r>
            <a:r>
              <a:rPr dirty="0" sz="1200" spc="-5">
                <a:latin typeface="Times New Roman"/>
                <a:cs typeface="Times New Roman"/>
              </a:rPr>
              <a:t>core* </a:t>
            </a:r>
            <a:r>
              <a:rPr dirty="0" sz="1200">
                <a:latin typeface="Times New Roman"/>
                <a:cs typeface="Times New Roman"/>
              </a:rPr>
              <a:t>but a  </a:t>
            </a:r>
            <a:r>
              <a:rPr dirty="0" baseline="4629" sz="1800" spc="-7">
                <a:latin typeface="Times New Roman"/>
                <a:cs typeface="Times New Roman"/>
              </a:rPr>
              <a:t>decreasing core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spc="-7" i="1">
                <a:latin typeface="Times New Roman"/>
                <a:cs typeface="Times New Roman"/>
              </a:rPr>
              <a:t>n</a:t>
            </a:r>
            <a:r>
              <a:rPr dirty="0" baseline="4629" sz="1800" spc="-7">
                <a:latin typeface="Times New Roman"/>
                <a:cs typeface="Times New Roman"/>
              </a:rPr>
              <a:t>(</a:t>
            </a:r>
            <a:r>
              <a:rPr dirty="0" baseline="4629" sz="1800" spc="-7" i="1">
                <a:latin typeface="Times New Roman"/>
                <a:cs typeface="Times New Roman"/>
              </a:rPr>
              <a:t>r</a:t>
            </a:r>
            <a:r>
              <a:rPr dirty="0" baseline="4629" sz="1800" spc="-7">
                <a:latin typeface="Times New Roman"/>
                <a:cs typeface="Times New Roman"/>
              </a:rPr>
              <a:t>) with radial distance from a maximum value </a:t>
            </a:r>
            <a:r>
              <a:rPr dirty="0" baseline="4629" sz="1800" spc="-15">
                <a:latin typeface="Times New Roman"/>
                <a:cs typeface="Times New Roman"/>
              </a:rPr>
              <a:t>of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at </a:t>
            </a:r>
            <a:r>
              <a:rPr dirty="0" baseline="4629" sz="1800">
                <a:latin typeface="Times New Roman"/>
                <a:cs typeface="Times New Roman"/>
              </a:rPr>
              <a:t>the  </a:t>
            </a:r>
            <a:r>
              <a:rPr dirty="0" baseline="4629" sz="1800" spc="-7">
                <a:latin typeface="Times New Roman"/>
                <a:cs typeface="Times New Roman"/>
              </a:rPr>
              <a:t>axis </a:t>
            </a:r>
            <a:r>
              <a:rPr dirty="0" baseline="4629" sz="1800">
                <a:latin typeface="Times New Roman"/>
                <a:cs typeface="Times New Roman"/>
              </a:rPr>
              <a:t>to a </a:t>
            </a:r>
            <a:r>
              <a:rPr dirty="0" baseline="4629" sz="1800" spc="-7">
                <a:latin typeface="Times New Roman"/>
                <a:cs typeface="Times New Roman"/>
              </a:rPr>
              <a:t>constant value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beyond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core </a:t>
            </a:r>
            <a:r>
              <a:rPr dirty="0" baseline="4629" sz="1800">
                <a:latin typeface="Times New Roman"/>
                <a:cs typeface="Times New Roman"/>
              </a:rPr>
              <a:t>radius </a:t>
            </a:r>
            <a:r>
              <a:rPr dirty="0" baseline="4629" sz="1800" i="1">
                <a:latin typeface="Times New Roman"/>
                <a:cs typeface="Times New Roman"/>
              </a:rPr>
              <a:t>a </a:t>
            </a:r>
            <a:r>
              <a:rPr dirty="0" baseline="4629" sz="1800">
                <a:latin typeface="Times New Roman"/>
                <a:cs typeface="Times New Roman"/>
              </a:rPr>
              <a:t>in the </a:t>
            </a:r>
            <a:r>
              <a:rPr dirty="0" baseline="4629" sz="1800" spc="-7">
                <a:latin typeface="Times New Roman"/>
                <a:cs typeface="Times New Roman"/>
              </a:rPr>
              <a:t>cladding. </a:t>
            </a:r>
            <a:r>
              <a:rPr dirty="0" baseline="4629" sz="1800">
                <a:latin typeface="Times New Roman"/>
                <a:cs typeface="Times New Roman"/>
              </a:rPr>
              <a:t>This index  </a:t>
            </a:r>
            <a:r>
              <a:rPr dirty="0" sz="1200" spc="-5">
                <a:latin typeface="Times New Roman"/>
                <a:cs typeface="Times New Roman"/>
              </a:rPr>
              <a:t>variation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represented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as[1]: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812165">
              <a:lnSpc>
                <a:spcPct val="100000"/>
              </a:lnSpc>
            </a:pP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>
                <a:latin typeface="Times New Roman"/>
                <a:cs typeface="Times New Roman"/>
              </a:rPr>
              <a:t>(1 </a:t>
            </a:r>
            <a:r>
              <a:rPr dirty="0" baseline="2314" sz="1800" b="1">
                <a:latin typeface="Times New Roman"/>
                <a:cs typeface="Times New Roman"/>
              </a:rPr>
              <a:t>− </a:t>
            </a:r>
            <a:r>
              <a:rPr dirty="0" baseline="2314" sz="1800" spc="-7" b="1">
                <a:latin typeface="Times New Roman"/>
                <a:cs typeface="Times New Roman"/>
              </a:rPr>
              <a:t>2Δ(</a:t>
            </a:r>
            <a:r>
              <a:rPr dirty="0" baseline="2314" sz="1800" spc="-7" b="1" i="1">
                <a:latin typeface="Times New Roman"/>
                <a:cs typeface="Times New Roman"/>
              </a:rPr>
              <a:t>r</a:t>
            </a:r>
            <a:r>
              <a:rPr dirty="0" baseline="2314" sz="1800" spc="-7" b="1">
                <a:latin typeface="Times New Roman"/>
                <a:cs typeface="Times New Roman"/>
              </a:rPr>
              <a:t>/</a:t>
            </a:r>
            <a:r>
              <a:rPr dirty="0" baseline="2314" sz="1800" spc="-7" b="1" i="1">
                <a:latin typeface="Times New Roman"/>
                <a:cs typeface="Times New Roman"/>
              </a:rPr>
              <a:t>a</a:t>
            </a:r>
            <a:r>
              <a:rPr dirty="0" baseline="2314" sz="1800" spc="-7" b="1">
                <a:latin typeface="Times New Roman"/>
                <a:cs typeface="Times New Roman"/>
              </a:rPr>
              <a:t>)α)</a:t>
            </a:r>
            <a:r>
              <a:rPr dirty="0" baseline="31250" sz="1200" spc="-7" b="1">
                <a:latin typeface="Times New Roman"/>
                <a:cs typeface="Times New Roman"/>
              </a:rPr>
              <a:t>1/2 </a:t>
            </a:r>
            <a:r>
              <a:rPr dirty="0" baseline="2314" sz="1800" spc="-7" b="1" i="1">
                <a:latin typeface="Times New Roman"/>
                <a:cs typeface="Times New Roman"/>
              </a:rPr>
              <a:t>r </a:t>
            </a:r>
            <a:r>
              <a:rPr dirty="0" baseline="2314" sz="1800" b="1">
                <a:latin typeface="Times New Roman"/>
                <a:cs typeface="Times New Roman"/>
              </a:rPr>
              <a:t>&lt; </a:t>
            </a:r>
            <a:r>
              <a:rPr dirty="0" baseline="2314" sz="1800" b="1" i="1">
                <a:latin typeface="Times New Roman"/>
                <a:cs typeface="Times New Roman"/>
              </a:rPr>
              <a:t>a</a:t>
            </a:r>
            <a:r>
              <a:rPr dirty="0" baseline="2314" sz="1800" spc="-120" b="1" i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(core)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1553" y="9077705"/>
            <a:ext cx="396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latin typeface="Times New Roman"/>
                <a:cs typeface="Times New Roman"/>
              </a:rPr>
              <a:t>n(r)</a:t>
            </a:r>
            <a:r>
              <a:rPr dirty="0" sz="1200" spc="-65" b="1" i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9386" y="9077705"/>
            <a:ext cx="280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(34)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2554" y="9259010"/>
            <a:ext cx="2135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>
                <a:latin typeface="Times New Roman"/>
                <a:cs typeface="Times New Roman"/>
              </a:rPr>
              <a:t>(1 </a:t>
            </a:r>
            <a:r>
              <a:rPr dirty="0" baseline="2314" sz="1800" b="1">
                <a:latin typeface="Times New Roman"/>
                <a:cs typeface="Times New Roman"/>
              </a:rPr>
              <a:t>− </a:t>
            </a:r>
            <a:r>
              <a:rPr dirty="0" baseline="2314" sz="1800" spc="-7" b="1">
                <a:latin typeface="Times New Roman"/>
                <a:cs typeface="Times New Roman"/>
              </a:rPr>
              <a:t>2Δ)</a:t>
            </a:r>
            <a:r>
              <a:rPr dirty="0" baseline="31250" sz="1200" spc="-7" b="1">
                <a:latin typeface="Times New Roman"/>
                <a:cs typeface="Times New Roman"/>
              </a:rPr>
              <a:t>1/2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2 </a:t>
            </a:r>
            <a:r>
              <a:rPr dirty="0" baseline="2314" sz="1800" spc="-7" b="1" i="1">
                <a:latin typeface="Times New Roman"/>
                <a:cs typeface="Times New Roman"/>
              </a:rPr>
              <a:t>r </a:t>
            </a:r>
            <a:r>
              <a:rPr dirty="0" baseline="2314" sz="1800" b="1">
                <a:latin typeface="Times New Roman"/>
                <a:cs typeface="Times New Roman"/>
              </a:rPr>
              <a:t>≥ </a:t>
            </a:r>
            <a:r>
              <a:rPr dirty="0" baseline="2314" sz="1800" b="1" i="1">
                <a:latin typeface="Times New Roman"/>
                <a:cs typeface="Times New Roman"/>
              </a:rPr>
              <a:t>a</a:t>
            </a:r>
            <a:r>
              <a:rPr dirty="0" baseline="2314" sz="1800" spc="-284" b="1" i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(cladding)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7274" y="2773805"/>
            <a:ext cx="5253784" cy="380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46023"/>
            <a:ext cx="529971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Times New Roman"/>
                <a:cs typeface="Times New Roman"/>
              </a:rPr>
              <a:t>α </a:t>
            </a:r>
            <a:r>
              <a:rPr dirty="0" sz="1200" spc="-5">
                <a:latin typeface="Times New Roman"/>
                <a:cs typeface="Times New Roman"/>
              </a:rPr>
              <a:t>is 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profile and </a:t>
            </a:r>
            <a:r>
              <a:rPr dirty="0" sz="1200">
                <a:latin typeface="Times New Roman"/>
                <a:cs typeface="Times New Roman"/>
              </a:rPr>
              <a:t>α = 1, </a:t>
            </a:r>
            <a:r>
              <a:rPr dirty="0" sz="1200" spc="-5">
                <a:latin typeface="Times New Roman"/>
                <a:cs typeface="Times New Roman"/>
              </a:rPr>
              <a:t>2,</a:t>
            </a:r>
            <a:r>
              <a:rPr dirty="0" sz="1200" spc="-5">
                <a:latin typeface="Symbol"/>
                <a:cs typeface="Symbol"/>
              </a:rPr>
              <a:t>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Symbol"/>
                <a:cs typeface="Symbol"/>
              </a:rPr>
              <a:t></a:t>
            </a:r>
            <a:r>
              <a:rPr dirty="0" sz="1200" spc="-5">
                <a:latin typeface="Times New Roman"/>
                <a:cs typeface="Times New Roman"/>
              </a:rPr>
              <a:t>are parabolic, triangular, </a:t>
            </a:r>
            <a:r>
              <a:rPr dirty="0" sz="1200" spc="-110">
                <a:latin typeface="Times New Roman"/>
                <a:cs typeface="Times New Roman"/>
              </a:rPr>
              <a:t>near 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parabolic and step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 profile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respectively.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189" y="1697481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3022" y="176885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 h="0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51989" y="1561846"/>
            <a:ext cx="1485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9607" sz="1275" spc="-7">
                <a:latin typeface="Cambria Math"/>
                <a:cs typeface="Cambria Math"/>
              </a:rPr>
              <a:t>𝑽</a:t>
            </a:r>
            <a:r>
              <a:rPr dirty="0" sz="700" spc="-5">
                <a:latin typeface="Cambria Math"/>
                <a:cs typeface="Cambria Math"/>
              </a:rPr>
              <a:t>𝟐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0322" y="1767586"/>
            <a:ext cx="5143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dirty="0" sz="850">
                <a:latin typeface="Cambria Math"/>
                <a:cs typeface="Cambria Math"/>
              </a:rPr>
              <a:t>𝜶</a:t>
            </a:r>
            <a:r>
              <a:rPr dirty="0" sz="850" spc="-20">
                <a:latin typeface="Cambria Math"/>
                <a:cs typeface="Cambria Math"/>
              </a:rPr>
              <a:t>+</a:t>
            </a:r>
            <a:r>
              <a:rPr dirty="0" sz="850">
                <a:latin typeface="Cambria Math"/>
                <a:cs typeface="Cambria Math"/>
              </a:rPr>
              <a:t>𝟐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>
                <a:latin typeface="Cambria Math"/>
                <a:cs typeface="Cambria Math"/>
              </a:rPr>
              <a:t>𝟐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4689" y="176885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 h="0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0604" y="1647190"/>
            <a:ext cx="1049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202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M</a:t>
            </a:r>
            <a:r>
              <a:rPr dirty="0" sz="1200" spc="-5" b="1" i="1">
                <a:latin typeface="Times New Roman"/>
                <a:cs typeface="Times New Roman"/>
              </a:rPr>
              <a:t>  </a:t>
            </a:r>
            <a:r>
              <a:rPr dirty="0" sz="1200" spc="-145" b="1" i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=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85">
                <a:latin typeface="Cambria Math"/>
                <a:cs typeface="Cambria Math"/>
              </a:rPr>
              <a:t>(</a:t>
            </a:r>
            <a:r>
              <a:rPr dirty="0" sz="1200">
                <a:latin typeface="Cambria Math"/>
                <a:cs typeface="Cambria Math"/>
              </a:rPr>
              <a:t> </a:t>
            </a:r>
            <a:r>
              <a:rPr dirty="0" sz="1200" spc="15">
                <a:latin typeface="Cambria Math"/>
                <a:cs typeface="Cambria Math"/>
              </a:rPr>
              <a:t> </a:t>
            </a:r>
            <a:r>
              <a:rPr dirty="0" baseline="45751" sz="1275">
                <a:latin typeface="Cambria Math"/>
                <a:cs typeface="Cambria Math"/>
              </a:rPr>
              <a:t>𝜶</a:t>
            </a:r>
            <a:r>
              <a:rPr dirty="0" baseline="45751" sz="1275">
                <a:latin typeface="Cambria Math"/>
                <a:cs typeface="Cambria Math"/>
              </a:rPr>
              <a:t>  </a:t>
            </a:r>
            <a:r>
              <a:rPr dirty="0" baseline="45751" sz="1275" spc="15">
                <a:latin typeface="Cambria Math"/>
                <a:cs typeface="Cambria Math"/>
              </a:rPr>
              <a:t> </a:t>
            </a:r>
            <a:r>
              <a:rPr dirty="0" sz="1200" spc="85">
                <a:latin typeface="Cambria Math"/>
                <a:cs typeface="Cambria Math"/>
              </a:rPr>
              <a:t>)</a:t>
            </a:r>
            <a:r>
              <a:rPr dirty="0" sz="1200" spc="-65">
                <a:latin typeface="Cambria Math"/>
                <a:cs typeface="Cambria Math"/>
              </a:rPr>
              <a:t> </a:t>
            </a:r>
            <a:r>
              <a:rPr dirty="0" sz="1200" spc="85">
                <a:latin typeface="Cambria Math"/>
                <a:cs typeface="Cambria Math"/>
              </a:rPr>
              <a:t>(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85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0292" y="1647190"/>
            <a:ext cx="335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0">
                <a:latin typeface="Cambria Math"/>
                <a:cs typeface="Cambria Math"/>
              </a:rPr>
              <a:t>(</a:t>
            </a:r>
            <a:r>
              <a:rPr dirty="0" sz="1200">
                <a:latin typeface="Cambria Math"/>
                <a:cs typeface="Cambria Math"/>
              </a:rPr>
              <a:t>𝟑𝟓)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2032761"/>
            <a:ext cx="5299075" cy="83058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just" marL="12700" marR="5080">
              <a:lnSpc>
                <a:spcPct val="148300"/>
              </a:lnSpc>
              <a:spcBef>
                <a:spcPts val="25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4629" sz="1800">
                <a:latin typeface="Times New Roman"/>
                <a:cs typeface="Times New Roman"/>
              </a:rPr>
              <a:t>M</a:t>
            </a:r>
            <a:r>
              <a:rPr dirty="0" sz="800">
                <a:latin typeface="Times New Roman"/>
                <a:cs typeface="Times New Roman"/>
              </a:rPr>
              <a:t>g </a:t>
            </a:r>
            <a:r>
              <a:rPr dirty="0" baseline="4629" sz="1800" spc="-7">
                <a:latin typeface="Times New Roman"/>
                <a:cs typeface="Times New Roman"/>
              </a:rPr>
              <a:t>is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total </a:t>
            </a:r>
            <a:r>
              <a:rPr dirty="0" baseline="4629" sz="1800">
                <a:latin typeface="Times New Roman"/>
                <a:cs typeface="Times New Roman"/>
              </a:rPr>
              <a:t>number of </a:t>
            </a:r>
            <a:r>
              <a:rPr dirty="0" baseline="4629" sz="1800" spc="-7">
                <a:latin typeface="Times New Roman"/>
                <a:cs typeface="Times New Roman"/>
              </a:rPr>
              <a:t>guided </a:t>
            </a:r>
            <a:r>
              <a:rPr dirty="0" baseline="4629" sz="1800">
                <a:latin typeface="Times New Roman"/>
                <a:cs typeface="Times New Roman"/>
              </a:rPr>
              <a:t>mode for multimode </a:t>
            </a:r>
            <a:r>
              <a:rPr dirty="0" baseline="4629" sz="1800" spc="-7">
                <a:latin typeface="Times New Roman"/>
                <a:cs typeface="Times New Roman"/>
              </a:rPr>
              <a:t>graded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spc="-7">
                <a:latin typeface="Times New Roman"/>
                <a:cs typeface="Times New Roman"/>
              </a:rPr>
              <a:t>fiber.  </a:t>
            </a:r>
            <a:r>
              <a:rPr dirty="0" sz="1200" spc="-5">
                <a:latin typeface="Times New Roman"/>
                <a:cs typeface="Times New Roman"/>
              </a:rPr>
              <a:t>Hence </a:t>
            </a:r>
            <a:r>
              <a:rPr dirty="0" sz="1200">
                <a:latin typeface="Times New Roman"/>
                <a:cs typeface="Times New Roman"/>
              </a:rPr>
              <a:t>for a </a:t>
            </a:r>
            <a:r>
              <a:rPr dirty="0" sz="1200" spc="-5">
                <a:latin typeface="Times New Roman"/>
                <a:cs typeface="Times New Roman"/>
              </a:rPr>
              <a:t>parabolic 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profile core </a:t>
            </a:r>
            <a:r>
              <a:rPr dirty="0" sz="1200">
                <a:latin typeface="Times New Roman"/>
                <a:cs typeface="Times New Roman"/>
              </a:rPr>
              <a:t>fiber </a:t>
            </a:r>
            <a:r>
              <a:rPr dirty="0" sz="1200" spc="10">
                <a:latin typeface="Times New Roman"/>
                <a:cs typeface="Times New Roman"/>
              </a:rPr>
              <a:t>(α </a:t>
            </a:r>
            <a:r>
              <a:rPr dirty="0" sz="1200">
                <a:latin typeface="Symbol"/>
                <a:cs typeface="Symbol"/>
              </a:rPr>
              <a:t></a:t>
            </a:r>
            <a:r>
              <a:rPr dirty="0" sz="1200">
                <a:latin typeface="Times New Roman"/>
                <a:cs typeface="Times New Roman"/>
              </a:rPr>
              <a:t> 2), </a:t>
            </a:r>
            <a:r>
              <a:rPr dirty="0" sz="1200" i="1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g = </a:t>
            </a:r>
            <a:r>
              <a:rPr dirty="0" sz="1200" spc="-5" i="1">
                <a:latin typeface="Times New Roman"/>
                <a:cs typeface="Times New Roman"/>
              </a:rPr>
              <a:t>V</a:t>
            </a:r>
            <a:r>
              <a:rPr dirty="0" baseline="31250" sz="1200" spc="-7">
                <a:latin typeface="Times New Roman"/>
                <a:cs typeface="Times New Roman"/>
              </a:rPr>
              <a:t>2</a:t>
            </a:r>
            <a:r>
              <a:rPr dirty="0" sz="1200" spc="-5">
                <a:latin typeface="Times New Roman"/>
                <a:cs typeface="Times New Roman"/>
              </a:rPr>
              <a:t>/4, which is  half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number supported </a:t>
            </a:r>
            <a:r>
              <a:rPr dirty="0" sz="1200">
                <a:latin typeface="Times New Roman"/>
                <a:cs typeface="Times New Roman"/>
              </a:rPr>
              <a:t>by a </a:t>
            </a:r>
            <a:r>
              <a:rPr dirty="0" sz="1200" spc="-5">
                <a:latin typeface="Times New Roman"/>
                <a:cs typeface="Times New Roman"/>
              </a:rPr>
              <a:t>step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(α </a:t>
            </a:r>
            <a:r>
              <a:rPr dirty="0" sz="1200">
                <a:latin typeface="Symbol"/>
                <a:cs typeface="Symbol"/>
              </a:rPr>
              <a:t>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Symbol"/>
                <a:cs typeface="Symbol"/>
              </a:rPr>
              <a:t></a:t>
            </a:r>
            <a:r>
              <a:rPr dirty="0" sz="1200" spc="-5">
                <a:latin typeface="Times New Roman"/>
                <a:cs typeface="Times New Roman"/>
              </a:rPr>
              <a:t>) with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same </a:t>
            </a:r>
            <a:r>
              <a:rPr dirty="0" sz="1200" i="1">
                <a:latin typeface="Times New Roman"/>
                <a:cs typeface="Times New Roman"/>
              </a:rPr>
              <a:t>V</a:t>
            </a:r>
            <a:r>
              <a:rPr dirty="0" sz="1200" spc="100" i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value[1].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0154" y="5402706"/>
            <a:ext cx="3792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Fig.(): Fiber 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profile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different </a:t>
            </a:r>
            <a:r>
              <a:rPr dirty="0" sz="1200">
                <a:latin typeface="Times New Roman"/>
                <a:cs typeface="Times New Roman"/>
              </a:rPr>
              <a:t>values </a:t>
            </a:r>
            <a:r>
              <a:rPr dirty="0" sz="1200" spc="-5">
                <a:latin typeface="Times New Roman"/>
                <a:cs typeface="Times New Roman"/>
              </a:rPr>
              <a:t>for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α.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91215" y="3278541"/>
            <a:ext cx="3920234" cy="207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65146" y="6480221"/>
            <a:ext cx="4443801" cy="2078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274" y="1280178"/>
            <a:ext cx="5240679" cy="344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5454522"/>
            <a:ext cx="5297805" cy="1621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Single mode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fibers: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530"/>
              </a:spcBef>
            </a:pPr>
            <a:r>
              <a:rPr dirty="0" sz="1200" spc="-5">
                <a:latin typeface="Times New Roman"/>
                <a:cs typeface="Times New Roman"/>
              </a:rPr>
              <a:t>For single-mode </a:t>
            </a:r>
            <a:r>
              <a:rPr dirty="0" sz="1200">
                <a:latin typeface="Times New Roman"/>
                <a:cs typeface="Times New Roman"/>
              </a:rPr>
              <a:t>operation, only the </a:t>
            </a:r>
            <a:r>
              <a:rPr dirty="0" sz="1200" spc="-5">
                <a:latin typeface="Times New Roman"/>
                <a:cs typeface="Times New Roman"/>
              </a:rPr>
              <a:t>fundamental </a:t>
            </a:r>
            <a:r>
              <a:rPr dirty="0" sz="1200" spc="-10">
                <a:latin typeface="Times New Roman"/>
                <a:cs typeface="Times New Roman"/>
              </a:rPr>
              <a:t>LP01 </a:t>
            </a:r>
            <a:r>
              <a:rPr dirty="0" sz="1200">
                <a:latin typeface="Times New Roman"/>
                <a:cs typeface="Times New Roman"/>
              </a:rPr>
              <a:t>mode </a:t>
            </a:r>
            <a:r>
              <a:rPr dirty="0" sz="1200" spc="-5">
                <a:latin typeface="Times New Roman"/>
                <a:cs typeface="Times New Roman"/>
              </a:rPr>
              <a:t>can exist. Hence </a:t>
            </a:r>
            <a:r>
              <a:rPr dirty="0" sz="1200">
                <a:latin typeface="Times New Roman"/>
                <a:cs typeface="Times New Roman"/>
              </a:rPr>
              <a:t>the  limit of </a:t>
            </a:r>
            <a:r>
              <a:rPr dirty="0" sz="1200" spc="-5">
                <a:latin typeface="Times New Roman"/>
                <a:cs typeface="Times New Roman"/>
              </a:rPr>
              <a:t>single-mode operation depends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5">
                <a:latin typeface="Times New Roman"/>
                <a:cs typeface="Times New Roman"/>
              </a:rPr>
              <a:t>lower </a:t>
            </a:r>
            <a:r>
              <a:rPr dirty="0" sz="1200">
                <a:latin typeface="Times New Roman"/>
                <a:cs typeface="Times New Roman"/>
              </a:rPr>
              <a:t>limit of </a:t>
            </a:r>
            <a:r>
              <a:rPr dirty="0" sz="1200" spc="-5">
                <a:latin typeface="Times New Roman"/>
                <a:cs typeface="Times New Roman"/>
              </a:rPr>
              <a:t>guided propagation </a:t>
            </a:r>
            <a:r>
              <a:rPr dirty="0" sz="1200">
                <a:latin typeface="Times New Roman"/>
                <a:cs typeface="Times New Roman"/>
              </a:rPr>
              <a:t>for  the </a:t>
            </a:r>
            <a:r>
              <a:rPr dirty="0" sz="1200" spc="-10">
                <a:latin typeface="Times New Roman"/>
                <a:cs typeface="Times New Roman"/>
              </a:rPr>
              <a:t>LP11 </a:t>
            </a:r>
            <a:r>
              <a:rPr dirty="0" sz="1200">
                <a:latin typeface="Times New Roman"/>
                <a:cs typeface="Times New Roman"/>
              </a:rPr>
              <a:t>mode. The cutoff </a:t>
            </a:r>
            <a:r>
              <a:rPr dirty="0" sz="1200" spc="-5">
                <a:latin typeface="Times New Roman"/>
                <a:cs typeface="Times New Roman"/>
              </a:rPr>
              <a:t>normalized frequency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10">
                <a:latin typeface="Times New Roman"/>
                <a:cs typeface="Times New Roman"/>
              </a:rPr>
              <a:t>LP11 </a:t>
            </a:r>
            <a:r>
              <a:rPr dirty="0" sz="1200">
                <a:latin typeface="Times New Roman"/>
                <a:cs typeface="Times New Roman"/>
              </a:rPr>
              <a:t>mode in step index  </a:t>
            </a:r>
            <a:r>
              <a:rPr dirty="0" sz="1200" spc="-5">
                <a:latin typeface="Times New Roman"/>
                <a:cs typeface="Times New Roman"/>
              </a:rPr>
              <a:t>fibers occurs at </a:t>
            </a:r>
            <a:r>
              <a:rPr dirty="0" sz="1200" i="1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c = 2.405. Thus </a:t>
            </a:r>
            <a:r>
              <a:rPr dirty="0" sz="1200" spc="-5">
                <a:latin typeface="Times New Roman"/>
                <a:cs typeface="Times New Roman"/>
              </a:rPr>
              <a:t>single-mode propagation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10">
                <a:latin typeface="Times New Roman"/>
                <a:cs typeface="Times New Roman"/>
              </a:rPr>
              <a:t>LP01 </a:t>
            </a:r>
            <a:r>
              <a:rPr dirty="0" sz="1200">
                <a:latin typeface="Times New Roman"/>
                <a:cs typeface="Times New Roman"/>
              </a:rPr>
              <a:t>mode in step  index </a:t>
            </a:r>
            <a:r>
              <a:rPr dirty="0" sz="1200" spc="-5">
                <a:latin typeface="Times New Roman"/>
                <a:cs typeface="Times New Roman"/>
              </a:rPr>
              <a:t>fibers is possible over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range[1]: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7393304"/>
            <a:ext cx="868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0 ≤ </a:t>
            </a:r>
            <a:r>
              <a:rPr dirty="0" sz="1200" b="1" i="1">
                <a:latin typeface="Times New Roman"/>
                <a:cs typeface="Times New Roman"/>
              </a:rPr>
              <a:t>V </a:t>
            </a:r>
            <a:r>
              <a:rPr dirty="0" sz="1200" b="1">
                <a:latin typeface="Times New Roman"/>
                <a:cs typeface="Times New Roman"/>
              </a:rPr>
              <a:t>&lt;</a:t>
            </a:r>
            <a:r>
              <a:rPr dirty="0" sz="1200" spc="-1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2.405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2530" y="7393304"/>
            <a:ext cx="1837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(36) (For step index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fibers)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7984616"/>
            <a:ext cx="4190365" cy="551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233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V </a:t>
            </a:r>
            <a:r>
              <a:rPr dirty="0" sz="1200" b="1">
                <a:latin typeface="Times New Roman"/>
                <a:cs typeface="Times New Roman"/>
              </a:rPr>
              <a:t>= </a:t>
            </a:r>
            <a:r>
              <a:rPr dirty="0" sz="1200" spc="-5" b="1">
                <a:latin typeface="Times New Roman"/>
                <a:cs typeface="Times New Roman"/>
              </a:rPr>
              <a:t>2.405(1</a:t>
            </a:r>
            <a:r>
              <a:rPr dirty="0" sz="1200" spc="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+</a:t>
            </a:r>
            <a:r>
              <a:rPr dirty="0" sz="1200" spc="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2/α)</a:t>
            </a:r>
            <a:r>
              <a:rPr dirty="0" baseline="27777" sz="1200" b="1">
                <a:latin typeface="Times New Roman"/>
                <a:cs typeface="Times New Roman"/>
              </a:rPr>
              <a:t>1/2	</a:t>
            </a:r>
            <a:r>
              <a:rPr dirty="0" sz="1200" spc="-5" b="1">
                <a:latin typeface="Times New Roman"/>
                <a:cs typeface="Times New Roman"/>
              </a:rPr>
              <a:t>(37) </a:t>
            </a:r>
            <a:r>
              <a:rPr dirty="0" sz="1200" b="1">
                <a:latin typeface="Times New Roman"/>
                <a:cs typeface="Times New Roman"/>
              </a:rPr>
              <a:t>( </a:t>
            </a:r>
            <a:r>
              <a:rPr dirty="0" sz="1200" spc="-5" b="1">
                <a:latin typeface="Times New Roman"/>
                <a:cs typeface="Times New Roman"/>
              </a:rPr>
              <a:t>For graded index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fibers)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45590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Where </a:t>
            </a:r>
            <a:r>
              <a:rPr dirty="0" sz="1200" b="1">
                <a:latin typeface="Times New Roman"/>
                <a:cs typeface="Times New Roman"/>
              </a:rPr>
              <a:t>α </a:t>
            </a:r>
            <a:r>
              <a:rPr dirty="0" sz="1200" b="1" i="1">
                <a:latin typeface="Times New Roman"/>
                <a:cs typeface="Times New Roman"/>
              </a:rPr>
              <a:t>= 1, 2,</a:t>
            </a:r>
            <a:r>
              <a:rPr dirty="0" sz="1200" spc="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10, </a:t>
            </a:r>
            <a:r>
              <a:rPr dirty="0" sz="1250" spc="-40" b="1" i="1">
                <a:latin typeface="Symbol"/>
                <a:cs typeface="Symbol"/>
              </a:rPr>
              <a:t></a:t>
            </a:r>
            <a:r>
              <a:rPr dirty="0" sz="1250" spc="-40">
                <a:latin typeface="Times New Roman"/>
                <a:cs typeface="Times New Roman"/>
              </a:rPr>
              <a:t>	</a:t>
            </a:r>
            <a:r>
              <a:rPr dirty="0" sz="1200" b="1" i="1">
                <a:latin typeface="Times New Roman"/>
                <a:cs typeface="Times New Roman"/>
              </a:rPr>
              <a:t>( </a:t>
            </a:r>
            <a:r>
              <a:rPr dirty="0" sz="1200" spc="-5" b="1" i="1">
                <a:latin typeface="Times New Roman"/>
                <a:cs typeface="Times New Roman"/>
              </a:rPr>
              <a:t>for fiber refractive index</a:t>
            </a:r>
            <a:r>
              <a:rPr dirty="0" sz="1200" spc="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profile)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2950" y="8818626"/>
            <a:ext cx="869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𝝀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7550" y="881989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68704" y="8704326"/>
            <a:ext cx="1587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314" sz="1800" spc="-7" b="1" i="1">
                <a:latin typeface="Times New Roman"/>
                <a:cs typeface="Times New Roman"/>
              </a:rPr>
              <a:t>Where: V </a:t>
            </a:r>
            <a:r>
              <a:rPr dirty="0" baseline="2314" sz="1800" spc="-7" b="1">
                <a:latin typeface="Times New Roman"/>
                <a:cs typeface="Times New Roman"/>
              </a:rPr>
              <a:t>=</a:t>
            </a:r>
            <a:r>
              <a:rPr dirty="0" baseline="2314" sz="1800" spc="-15" b="1">
                <a:latin typeface="Times New Roman"/>
                <a:cs typeface="Times New Roman"/>
              </a:rPr>
              <a:t> </a:t>
            </a:r>
            <a:r>
              <a:rPr dirty="0" baseline="49019" sz="1275" spc="-7">
                <a:latin typeface="Cambria Math"/>
                <a:cs typeface="Cambria Math"/>
              </a:rPr>
              <a:t>𝟐𝝅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 i="1">
                <a:latin typeface="Times New Roman"/>
                <a:cs typeface="Times New Roman"/>
              </a:rPr>
              <a:t>a</a:t>
            </a:r>
            <a:r>
              <a:rPr dirty="0" baseline="2314" sz="1800" spc="-7" b="1">
                <a:latin typeface="Times New Roman"/>
                <a:cs typeface="Times New Roman"/>
              </a:rPr>
              <a:t>(2Δ)</a:t>
            </a:r>
            <a:r>
              <a:rPr dirty="0" baseline="31250" sz="1200" spc="-7" b="1">
                <a:latin typeface="Times New Roman"/>
                <a:cs typeface="Times New Roman"/>
              </a:rPr>
              <a:t>1/2</a:t>
            </a:r>
            <a:endParaRPr baseline="31250"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4490" y="8638793"/>
            <a:ext cx="9893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Practice"</a:t>
            </a:r>
            <a:r>
              <a:rPr dirty="0" sz="1000" spc="75" b="1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8274466"/>
            <a:ext cx="4147820" cy="68834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200" spc="-5" b="1">
                <a:latin typeface="Times New Roman"/>
                <a:cs typeface="Times New Roman"/>
              </a:rPr>
              <a:t>Reference:</a:t>
            </a:r>
            <a:endParaRPr sz="1200">
              <a:latin typeface="Times New Roman"/>
              <a:cs typeface="Times New Roman"/>
            </a:endParaRPr>
          </a:p>
          <a:p>
            <a:pPr marL="108585">
              <a:lnSpc>
                <a:spcPts val="1175"/>
              </a:lnSpc>
              <a:spcBef>
                <a:spcPts val="645"/>
              </a:spcBef>
            </a:pPr>
            <a:r>
              <a:rPr dirty="0" sz="1000" spc="-5">
                <a:latin typeface="Times New Roman"/>
                <a:cs typeface="Times New Roman"/>
              </a:rPr>
              <a:t>[1]</a:t>
            </a:r>
            <a:r>
              <a:rPr dirty="0" sz="1000" spc="114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John</a:t>
            </a:r>
            <a:r>
              <a:rPr dirty="0" sz="1000" spc="1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M.</a:t>
            </a:r>
            <a:r>
              <a:rPr dirty="0" sz="1000" spc="1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Senior,</a:t>
            </a:r>
            <a:r>
              <a:rPr dirty="0" sz="1000" spc="1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Book</a:t>
            </a:r>
            <a:r>
              <a:rPr dirty="0" sz="1000" spc="114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"Optical</a:t>
            </a:r>
            <a:r>
              <a:rPr dirty="0" sz="1000" spc="125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Fiber</a:t>
            </a:r>
            <a:r>
              <a:rPr dirty="0" sz="1000" spc="125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Communications</a:t>
            </a:r>
            <a:r>
              <a:rPr dirty="0" sz="1000" spc="114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Principles</a:t>
            </a:r>
            <a:r>
              <a:rPr dirty="0" sz="1000" spc="114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372110">
              <a:lnSpc>
                <a:spcPts val="1175"/>
              </a:lnSpc>
            </a:pPr>
            <a:r>
              <a:rPr dirty="0" sz="1000" spc="-5">
                <a:latin typeface="Times New Roman"/>
                <a:cs typeface="Times New Roman"/>
              </a:rPr>
              <a:t>prentice Hall, Third edition published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2009.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0039" y="4591202"/>
            <a:ext cx="4259856" cy="3714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1149" y="470557"/>
            <a:ext cx="4256234" cy="3967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922646"/>
            <a:ext cx="5301615" cy="26035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145100"/>
              </a:lnSpc>
              <a:spcBef>
                <a:spcPts val="180"/>
              </a:spcBef>
            </a:pP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also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observed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2.2(a) </a:t>
            </a:r>
            <a:r>
              <a:rPr dirty="0" sz="1200">
                <a:latin typeface="Times New Roman"/>
                <a:cs typeface="Times New Roman"/>
              </a:rPr>
              <a:t>that a </a:t>
            </a:r>
            <a:r>
              <a:rPr dirty="0" sz="1200" spc="-5">
                <a:latin typeface="Times New Roman"/>
                <a:cs typeface="Times New Roman"/>
              </a:rPr>
              <a:t>small amount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light is reflected back  </a:t>
            </a:r>
            <a:r>
              <a:rPr dirty="0" baseline="4629" sz="1800">
                <a:latin typeface="Times New Roman"/>
                <a:cs typeface="Times New Roman"/>
              </a:rPr>
              <a:t>into the </a:t>
            </a:r>
            <a:r>
              <a:rPr dirty="0" baseline="4629" sz="1800" spc="-7">
                <a:latin typeface="Times New Roman"/>
                <a:cs typeface="Times New Roman"/>
              </a:rPr>
              <a:t>originating dielectric </a:t>
            </a:r>
            <a:r>
              <a:rPr dirty="0" baseline="4629" sz="1800">
                <a:latin typeface="Times New Roman"/>
                <a:cs typeface="Times New Roman"/>
              </a:rPr>
              <a:t>medium </a:t>
            </a:r>
            <a:r>
              <a:rPr dirty="0" baseline="4629" sz="1800" spc="-7">
                <a:latin typeface="Times New Roman"/>
                <a:cs typeface="Times New Roman"/>
              </a:rPr>
              <a:t>(partial internal reflection). As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1 </a:t>
            </a:r>
            <a:r>
              <a:rPr dirty="0" baseline="4629" sz="1800" spc="-7">
                <a:latin typeface="Times New Roman"/>
                <a:cs typeface="Times New Roman"/>
              </a:rPr>
              <a:t>is greater  </a:t>
            </a:r>
            <a:r>
              <a:rPr dirty="0" baseline="4629" sz="1800">
                <a:latin typeface="Times New Roman"/>
                <a:cs typeface="Times New Roman"/>
              </a:rPr>
              <a:t>than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baseline="4629" sz="1800">
                <a:latin typeface="Times New Roman"/>
                <a:cs typeface="Times New Roman"/>
              </a:rPr>
              <a:t>, the </a:t>
            </a:r>
            <a:r>
              <a:rPr dirty="0" baseline="4629" sz="1800" spc="-7">
                <a:latin typeface="Times New Roman"/>
                <a:cs typeface="Times New Roman"/>
              </a:rPr>
              <a:t>angle </a:t>
            </a:r>
            <a:r>
              <a:rPr dirty="0" baseline="4629" sz="1800">
                <a:latin typeface="Times New Roman"/>
                <a:cs typeface="Times New Roman"/>
              </a:rPr>
              <a:t>of </a:t>
            </a:r>
            <a:r>
              <a:rPr dirty="0" baseline="4629" sz="1800" spc="-7">
                <a:latin typeface="Times New Roman"/>
                <a:cs typeface="Times New Roman"/>
              </a:rPr>
              <a:t>refraction is always greater </a:t>
            </a:r>
            <a:r>
              <a:rPr dirty="0" baseline="4629" sz="1800">
                <a:latin typeface="Times New Roman"/>
                <a:cs typeface="Times New Roman"/>
              </a:rPr>
              <a:t>than the </a:t>
            </a:r>
            <a:r>
              <a:rPr dirty="0" baseline="4629" sz="1800" spc="-7">
                <a:latin typeface="Times New Roman"/>
                <a:cs typeface="Times New Roman"/>
              </a:rPr>
              <a:t>angle </a:t>
            </a:r>
            <a:r>
              <a:rPr dirty="0" baseline="4629" sz="1800">
                <a:latin typeface="Times New Roman"/>
                <a:cs typeface="Times New Roman"/>
              </a:rPr>
              <a:t>of </a:t>
            </a:r>
            <a:r>
              <a:rPr dirty="0" baseline="4629" sz="1800" spc="-7">
                <a:latin typeface="Times New Roman"/>
                <a:cs typeface="Times New Roman"/>
              </a:rPr>
              <a:t>incidence. </a:t>
            </a:r>
            <a:r>
              <a:rPr dirty="0" baseline="4629" sz="1800">
                <a:latin typeface="Times New Roman"/>
                <a:cs typeface="Times New Roman"/>
              </a:rPr>
              <a:t>Thus  </a:t>
            </a:r>
            <a:r>
              <a:rPr dirty="0" sz="1200" spc="-5">
                <a:latin typeface="Times New Roman"/>
                <a:cs typeface="Times New Roman"/>
              </a:rPr>
              <a:t>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refraction is </a:t>
            </a:r>
            <a:r>
              <a:rPr dirty="0" sz="1200">
                <a:latin typeface="Times New Roman"/>
                <a:cs typeface="Times New Roman"/>
              </a:rPr>
              <a:t>90°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refracted </a:t>
            </a:r>
            <a:r>
              <a:rPr dirty="0" sz="1200">
                <a:latin typeface="Times New Roman"/>
                <a:cs typeface="Times New Roman"/>
              </a:rPr>
              <a:t>ray </a:t>
            </a:r>
            <a:r>
              <a:rPr dirty="0" sz="1200" spc="-5">
                <a:latin typeface="Times New Roman"/>
                <a:cs typeface="Times New Roman"/>
              </a:rPr>
              <a:t>emerges parallel </a:t>
            </a:r>
            <a:r>
              <a:rPr dirty="0" sz="1200">
                <a:latin typeface="Times New Roman"/>
                <a:cs typeface="Times New Roman"/>
              </a:rPr>
              <a:t>to the  </a:t>
            </a:r>
            <a:r>
              <a:rPr dirty="0" sz="1200" spc="-5">
                <a:latin typeface="Times New Roman"/>
                <a:cs typeface="Times New Roman"/>
              </a:rPr>
              <a:t>interface 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dielectrics,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incidence </a:t>
            </a:r>
            <a:r>
              <a:rPr dirty="0" sz="1200">
                <a:latin typeface="Times New Roman"/>
                <a:cs typeface="Times New Roman"/>
              </a:rPr>
              <a:t>must be </a:t>
            </a:r>
            <a:r>
              <a:rPr dirty="0" sz="1200" spc="-5">
                <a:latin typeface="Times New Roman"/>
                <a:cs typeface="Times New Roman"/>
              </a:rPr>
              <a:t>less </a:t>
            </a:r>
            <a:r>
              <a:rPr dirty="0" sz="1200">
                <a:latin typeface="Times New Roman"/>
                <a:cs typeface="Times New Roman"/>
              </a:rPr>
              <a:t>than 90°. This </a:t>
            </a:r>
            <a:r>
              <a:rPr dirty="0" sz="1200" spc="-5">
                <a:latin typeface="Times New Roman"/>
                <a:cs typeface="Times New Roman"/>
              </a:rPr>
              <a:t>is  </a:t>
            </a:r>
            <a:r>
              <a:rPr dirty="0" sz="1200">
                <a:latin typeface="Times New Roman"/>
                <a:cs typeface="Times New Roman"/>
              </a:rPr>
              <a:t>the limiting </a:t>
            </a:r>
            <a:r>
              <a:rPr dirty="0" sz="1200" spc="-5">
                <a:latin typeface="Times New Roman"/>
                <a:cs typeface="Times New Roman"/>
              </a:rPr>
              <a:t>case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refraction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incidence is </a:t>
            </a:r>
            <a:r>
              <a:rPr dirty="0" sz="1200">
                <a:latin typeface="Times New Roman"/>
                <a:cs typeface="Times New Roman"/>
              </a:rPr>
              <a:t>now known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critical  angle </a:t>
            </a:r>
            <a:r>
              <a:rPr dirty="0" sz="1200" spc="-15">
                <a:latin typeface="Symbol"/>
                <a:cs typeface="Symbol"/>
              </a:rPr>
              <a:t></a:t>
            </a:r>
            <a:r>
              <a:rPr dirty="0" sz="1200" spc="-15">
                <a:latin typeface="Times New Roman"/>
                <a:cs typeface="Times New Roman"/>
              </a:rPr>
              <a:t>c, </a:t>
            </a:r>
            <a:r>
              <a:rPr dirty="0" sz="1200" spc="-5">
                <a:latin typeface="Times New Roman"/>
                <a:cs typeface="Times New Roman"/>
              </a:rPr>
              <a:t>as shown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2.2(b). </a:t>
            </a:r>
            <a:r>
              <a:rPr dirty="0" sz="1200" spc="-5">
                <a:latin typeface="Times New Roman"/>
                <a:cs typeface="Times New Roman"/>
              </a:rPr>
              <a:t>From </a:t>
            </a:r>
            <a:r>
              <a:rPr dirty="0" sz="1200">
                <a:latin typeface="Times New Roman"/>
                <a:cs typeface="Times New Roman"/>
              </a:rPr>
              <a:t>Eq. </a:t>
            </a:r>
            <a:r>
              <a:rPr dirty="0" sz="1200" spc="0">
                <a:latin typeface="Times New Roman"/>
                <a:cs typeface="Times New Roman"/>
              </a:rPr>
              <a:t>(1) </a:t>
            </a:r>
            <a:r>
              <a:rPr dirty="0" sz="1200">
                <a:latin typeface="Times New Roman"/>
                <a:cs typeface="Times New Roman"/>
              </a:rPr>
              <a:t>the value of the </a:t>
            </a:r>
            <a:r>
              <a:rPr dirty="0" sz="1200" spc="-5">
                <a:latin typeface="Times New Roman"/>
                <a:cs typeface="Times New Roman"/>
              </a:rPr>
              <a:t>critical angle is  given by[1]: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603885">
              <a:lnSpc>
                <a:spcPct val="100000"/>
              </a:lnSpc>
            </a:pPr>
            <a:r>
              <a:rPr dirty="0" baseline="3968" sz="2100" b="1">
                <a:latin typeface="Times New Roman"/>
                <a:cs typeface="Times New Roman"/>
              </a:rPr>
              <a:t>sin </a:t>
            </a:r>
            <a:r>
              <a:rPr dirty="0" baseline="3968" sz="2100" spc="-22" b="1">
                <a:latin typeface="Symbol"/>
                <a:cs typeface="Symbol"/>
              </a:rPr>
              <a:t></a:t>
            </a:r>
            <a:r>
              <a:rPr dirty="0" sz="900" spc="-15" b="1">
                <a:latin typeface="Times New Roman"/>
                <a:cs typeface="Times New Roman"/>
              </a:rPr>
              <a:t>c </a:t>
            </a:r>
            <a:r>
              <a:rPr dirty="0" baseline="3968" sz="2100" b="1">
                <a:latin typeface="Times New Roman"/>
                <a:cs typeface="Times New Roman"/>
              </a:rPr>
              <a:t>= n</a:t>
            </a:r>
            <a:r>
              <a:rPr dirty="0" sz="900" b="1">
                <a:latin typeface="Times New Roman"/>
                <a:cs typeface="Times New Roman"/>
              </a:rPr>
              <a:t>2</a:t>
            </a:r>
            <a:r>
              <a:rPr dirty="0" baseline="3968" sz="2100" b="1">
                <a:latin typeface="Times New Roman"/>
                <a:cs typeface="Times New Roman"/>
              </a:rPr>
              <a:t>\ </a:t>
            </a:r>
            <a:r>
              <a:rPr dirty="0" baseline="3968" sz="2100" spc="-7" b="1">
                <a:latin typeface="Times New Roman"/>
                <a:cs typeface="Times New Roman"/>
              </a:rPr>
              <a:t>n</a:t>
            </a:r>
            <a:r>
              <a:rPr dirty="0" sz="900" spc="-5" b="1">
                <a:latin typeface="Times New Roman"/>
                <a:cs typeface="Times New Roman"/>
              </a:rPr>
              <a:t>1</a:t>
            </a:r>
            <a:r>
              <a:rPr dirty="0" sz="900" spc="175" b="1">
                <a:latin typeface="Times New Roman"/>
                <a:cs typeface="Times New Roman"/>
              </a:rPr>
              <a:t> </a:t>
            </a:r>
            <a:r>
              <a:rPr dirty="0" baseline="3968" sz="2100" b="1">
                <a:latin typeface="Times New Roman"/>
                <a:cs typeface="Times New Roman"/>
              </a:rPr>
              <a:t>(3)</a:t>
            </a:r>
            <a:endParaRPr baseline="3968"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949183"/>
            <a:ext cx="5297805" cy="11214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46000"/>
              </a:lnSpc>
              <a:spcBef>
                <a:spcPts val="75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Total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Internal Reflection(TIR):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occurs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interface between two dielectrics </a:t>
            </a:r>
            <a:r>
              <a:rPr dirty="0" sz="1200">
                <a:latin typeface="Times New Roman"/>
                <a:cs typeface="Times New Roman"/>
              </a:rPr>
              <a:t>of  </a:t>
            </a:r>
            <a:r>
              <a:rPr dirty="0" sz="1200" spc="-5">
                <a:latin typeface="Times New Roman"/>
                <a:cs typeface="Times New Roman"/>
              </a:rPr>
              <a:t>differing refractive indices when light is incident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5">
                <a:latin typeface="Times New Roman"/>
                <a:cs typeface="Times New Roman"/>
              </a:rPr>
              <a:t>dielectric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lower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from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dielectric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higher </a:t>
            </a:r>
            <a:r>
              <a:rPr dirty="0" sz="1200">
                <a:latin typeface="Times New Roman"/>
                <a:cs typeface="Times New Roman"/>
              </a:rPr>
              <a:t>index,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incidence </a:t>
            </a:r>
            <a:r>
              <a:rPr dirty="0" sz="1200">
                <a:latin typeface="Times New Roman"/>
                <a:cs typeface="Times New Roman"/>
              </a:rPr>
              <a:t>of the ray </a:t>
            </a:r>
            <a:r>
              <a:rPr dirty="0" sz="1200" spc="-5">
                <a:latin typeface="Times New Roman"/>
                <a:cs typeface="Times New Roman"/>
              </a:rPr>
              <a:t>exceeds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baseline="4629" sz="1800" spc="-7">
                <a:latin typeface="Times New Roman"/>
                <a:cs typeface="Times New Roman"/>
              </a:rPr>
              <a:t>critical </a:t>
            </a:r>
            <a:r>
              <a:rPr dirty="0" baseline="4629" sz="1800">
                <a:latin typeface="Times New Roman"/>
                <a:cs typeface="Times New Roman"/>
              </a:rPr>
              <a:t>value </a:t>
            </a:r>
            <a:r>
              <a:rPr dirty="0" baseline="4629" sz="1800" spc="-7" b="1">
                <a:latin typeface="Times New Roman"/>
                <a:cs typeface="Times New Roman"/>
              </a:rPr>
              <a:t>(i.e. </a:t>
            </a:r>
            <a:r>
              <a:rPr dirty="0" baseline="4629" sz="1800" spc="-7" b="1">
                <a:latin typeface="Symbol"/>
                <a:cs typeface="Symbol"/>
              </a:rPr>
              <a:t></a:t>
            </a:r>
            <a:r>
              <a:rPr dirty="0" baseline="3472" sz="1200" spc="-7" b="1">
                <a:latin typeface="Times New Roman"/>
                <a:cs typeface="Times New Roman"/>
              </a:rPr>
              <a:t>incidence </a:t>
            </a:r>
            <a:r>
              <a:rPr dirty="0" baseline="4629" sz="1800" spc="-7" b="1">
                <a:latin typeface="Symbol"/>
                <a:cs typeface="Symbol"/>
              </a:rPr>
              <a:t></a:t>
            </a:r>
            <a:r>
              <a:rPr dirty="0" baseline="4629" sz="1800" spc="-7" b="1">
                <a:latin typeface="Times New Roman"/>
                <a:cs typeface="Times New Roman"/>
              </a:rPr>
              <a:t> </a:t>
            </a:r>
            <a:r>
              <a:rPr dirty="0" baseline="4629" sz="1800" spc="-7" b="1">
                <a:latin typeface="Symbol"/>
                <a:cs typeface="Symbol"/>
              </a:rPr>
              <a:t></a:t>
            </a:r>
            <a:r>
              <a:rPr dirty="0" baseline="3472" sz="1200" spc="-7" b="1">
                <a:latin typeface="Times New Roman"/>
                <a:cs typeface="Times New Roman"/>
              </a:rPr>
              <a:t>critical </a:t>
            </a:r>
            <a:r>
              <a:rPr dirty="0" baseline="4629" sz="1800" spc="-7" b="1">
                <a:latin typeface="Times New Roman"/>
                <a:cs typeface="Times New Roman"/>
              </a:rPr>
              <a:t>and </a:t>
            </a:r>
            <a:r>
              <a:rPr dirty="0" baseline="3968" sz="2100" b="1">
                <a:latin typeface="Times New Roman"/>
                <a:cs typeface="Times New Roman"/>
              </a:rPr>
              <a:t>n</a:t>
            </a:r>
            <a:r>
              <a:rPr dirty="0" sz="900" b="1">
                <a:latin typeface="Times New Roman"/>
                <a:cs typeface="Times New Roman"/>
              </a:rPr>
              <a:t>1 </a:t>
            </a:r>
            <a:r>
              <a:rPr dirty="0" baseline="4629" sz="1800" spc="-7" b="1">
                <a:latin typeface="Symbol"/>
                <a:cs typeface="Symbol"/>
              </a:rPr>
              <a:t></a:t>
            </a:r>
            <a:r>
              <a:rPr dirty="0" baseline="4629" sz="1800" spc="-7" b="1">
                <a:latin typeface="Times New Roman"/>
                <a:cs typeface="Times New Roman"/>
              </a:rPr>
              <a:t> </a:t>
            </a:r>
            <a:r>
              <a:rPr dirty="0" baseline="3968" sz="2100" spc="-7" b="1">
                <a:latin typeface="Times New Roman"/>
                <a:cs typeface="Times New Roman"/>
              </a:rPr>
              <a:t>n</a:t>
            </a:r>
            <a:r>
              <a:rPr dirty="0" sz="900" spc="-5" b="1">
                <a:latin typeface="Times New Roman"/>
                <a:cs typeface="Times New Roman"/>
              </a:rPr>
              <a:t>2 </a:t>
            </a:r>
            <a:r>
              <a:rPr dirty="0" baseline="4629" sz="1800" b="1">
                <a:latin typeface="Times New Roman"/>
                <a:cs typeface="Times New Roman"/>
              </a:rPr>
              <a:t>) </a:t>
            </a:r>
            <a:r>
              <a:rPr dirty="0" baseline="4629" sz="1800" spc="-7">
                <a:latin typeface="Times New Roman"/>
                <a:cs typeface="Times New Roman"/>
              </a:rPr>
              <a:t>see</a:t>
            </a:r>
            <a:r>
              <a:rPr dirty="0" baseline="4629" sz="1800" spc="-22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fig(2c)</a:t>
            </a:r>
            <a:r>
              <a:rPr dirty="0" baseline="4629" sz="1800" spc="-7" b="1">
                <a:latin typeface="Times New Roman"/>
                <a:cs typeface="Times New Roman"/>
              </a:rPr>
              <a:t>[1].</a:t>
            </a:r>
            <a:endParaRPr baseline="4629"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7418" y="639732"/>
            <a:ext cx="5385512" cy="4227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12336" y="9737928"/>
            <a:ext cx="1416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 sz="1400">
                <a:latin typeface="Calibri"/>
                <a:cs typeface="Calibri"/>
              </a:rPr>
              <a:t>1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7736" y="9750628"/>
            <a:ext cx="9080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</a:pPr>
            <a:r>
              <a:rPr dirty="0" sz="140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8829" y="8481105"/>
            <a:ext cx="4067258" cy="142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0604" y="2465578"/>
            <a:ext cx="5299710" cy="130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8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Meridional </a:t>
            </a:r>
            <a:r>
              <a:rPr dirty="0" sz="1200" b="1">
                <a:latin typeface="Times New Roman"/>
                <a:cs typeface="Times New Roman"/>
              </a:rPr>
              <a:t>Ray: </a:t>
            </a:r>
            <a:r>
              <a:rPr dirty="0" sz="1200">
                <a:latin typeface="Times New Roman"/>
                <a:cs typeface="Times New Roman"/>
              </a:rPr>
              <a:t>The ray </a:t>
            </a:r>
            <a:r>
              <a:rPr dirty="0" sz="1200" spc="-5">
                <a:latin typeface="Times New Roman"/>
                <a:cs typeface="Times New Roman"/>
              </a:rPr>
              <a:t>which passes through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axis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core[1], </a:t>
            </a:r>
            <a:r>
              <a:rPr dirty="0" sz="1200" spc="-5">
                <a:latin typeface="Times New Roman"/>
                <a:cs typeface="Times New Roman"/>
              </a:rPr>
              <a:t>see </a:t>
            </a:r>
            <a:r>
              <a:rPr dirty="0" sz="1200" spc="-10">
                <a:latin typeface="Times New Roman"/>
                <a:cs typeface="Times New Roman"/>
              </a:rPr>
              <a:t>Fig.  </a:t>
            </a:r>
            <a:r>
              <a:rPr dirty="0" sz="1200" spc="-5">
                <a:latin typeface="Times New Roman"/>
                <a:cs typeface="Times New Roman"/>
              </a:rPr>
              <a:t>(2.3).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>
              <a:lnSpc>
                <a:spcPct val="145100"/>
              </a:lnSpc>
              <a:spcBef>
                <a:spcPts val="585"/>
              </a:spcBef>
            </a:pP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Acceptance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angle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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a):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maximum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axis at which light </a:t>
            </a:r>
            <a:r>
              <a:rPr dirty="0" sz="120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enter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order </a:t>
            </a:r>
            <a:r>
              <a:rPr dirty="0" sz="1200">
                <a:latin typeface="Times New Roman"/>
                <a:cs typeface="Times New Roman"/>
              </a:rPr>
              <a:t>to be </a:t>
            </a:r>
            <a:r>
              <a:rPr dirty="0" sz="1200" spc="-5">
                <a:latin typeface="Times New Roman"/>
                <a:cs typeface="Times New Roman"/>
              </a:rPr>
              <a:t>propagated, and is often referred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acceptance angle* 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5">
                <a:latin typeface="Times New Roman"/>
                <a:cs typeface="Times New Roman"/>
              </a:rPr>
              <a:t>fiber. see fig.</a:t>
            </a:r>
            <a:r>
              <a:rPr dirty="0" sz="1200" spc="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(2.4)[1].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801992"/>
            <a:ext cx="5297805" cy="1358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Numerical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aperture: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600"/>
              </a:lnSpc>
              <a:spcBef>
                <a:spcPts val="540"/>
              </a:spcBef>
            </a:pP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possible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continue </a:t>
            </a:r>
            <a:r>
              <a:rPr dirty="0" sz="1200">
                <a:latin typeface="Times New Roman"/>
                <a:cs typeface="Times New Roman"/>
              </a:rPr>
              <a:t>the ray theory </a:t>
            </a:r>
            <a:r>
              <a:rPr dirty="0" sz="1200" spc="-5">
                <a:latin typeface="Times New Roman"/>
                <a:cs typeface="Times New Roman"/>
              </a:rPr>
              <a:t>analysis </a:t>
            </a:r>
            <a:r>
              <a:rPr dirty="0" sz="1200">
                <a:latin typeface="Times New Roman"/>
                <a:cs typeface="Times New Roman"/>
              </a:rPr>
              <a:t>to obtain a </a:t>
            </a:r>
            <a:r>
              <a:rPr dirty="0" sz="1200" spc="-5">
                <a:latin typeface="Times New Roman"/>
                <a:cs typeface="Times New Roman"/>
              </a:rPr>
              <a:t>relationship between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acceptance angle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refractive indices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three </a:t>
            </a:r>
            <a:r>
              <a:rPr dirty="0" sz="1200">
                <a:latin typeface="Times New Roman"/>
                <a:cs typeface="Times New Roman"/>
              </a:rPr>
              <a:t>media </a:t>
            </a:r>
            <a:r>
              <a:rPr dirty="0" sz="1200" spc="-5">
                <a:latin typeface="Times New Roman"/>
                <a:cs typeface="Times New Roman"/>
              </a:rPr>
              <a:t>involved, </a:t>
            </a:r>
            <a:r>
              <a:rPr dirty="0" sz="1200">
                <a:latin typeface="Times New Roman"/>
                <a:cs typeface="Times New Roman"/>
              </a:rPr>
              <a:t>namely the  </a:t>
            </a:r>
            <a:r>
              <a:rPr dirty="0" sz="1200" spc="-5">
                <a:latin typeface="Times New Roman"/>
                <a:cs typeface="Times New Roman"/>
              </a:rPr>
              <a:t>core, </a:t>
            </a:r>
            <a:r>
              <a:rPr dirty="0" sz="1200">
                <a:latin typeface="Times New Roman"/>
                <a:cs typeface="Times New Roman"/>
              </a:rPr>
              <a:t>cladding </a:t>
            </a:r>
            <a:r>
              <a:rPr dirty="0" sz="1200" spc="-5">
                <a:latin typeface="Times New Roman"/>
                <a:cs typeface="Times New Roman"/>
              </a:rPr>
              <a:t>and air. This leads </a:t>
            </a:r>
            <a:r>
              <a:rPr dirty="0" sz="1200">
                <a:latin typeface="Times New Roman"/>
                <a:cs typeface="Times New Roman"/>
              </a:rPr>
              <a:t>to the definition of a more </a:t>
            </a:r>
            <a:r>
              <a:rPr dirty="0" sz="1200" spc="-5">
                <a:latin typeface="Times New Roman"/>
                <a:cs typeface="Times New Roman"/>
              </a:rPr>
              <a:t>generally used term,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numerical aperture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fiber. see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fig.(2.5)[1].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184" y="665409"/>
            <a:ext cx="5151274" cy="1381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1517" y="4244748"/>
            <a:ext cx="4543137" cy="2232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7736" y="9750628"/>
            <a:ext cx="9080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</a:pPr>
            <a:r>
              <a:rPr dirty="0" sz="140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199" y="6935348"/>
            <a:ext cx="4624394" cy="326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0604" y="450595"/>
            <a:ext cx="5300980" cy="16078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142100"/>
              </a:lnSpc>
              <a:spcBef>
                <a:spcPts val="114"/>
              </a:spcBef>
            </a:pPr>
            <a:r>
              <a:rPr dirty="0" baseline="4629" sz="1800">
                <a:latin typeface="Times New Roman"/>
                <a:cs typeface="Times New Roman"/>
              </a:rPr>
              <a:t>The ray </a:t>
            </a:r>
            <a:r>
              <a:rPr dirty="0" baseline="4629" sz="1800" spc="-7">
                <a:latin typeface="Times New Roman"/>
                <a:cs typeface="Times New Roman"/>
              </a:rPr>
              <a:t>enters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fiber </a:t>
            </a:r>
            <a:r>
              <a:rPr dirty="0" baseline="4629" sz="1800">
                <a:latin typeface="Times New Roman"/>
                <a:cs typeface="Times New Roman"/>
              </a:rPr>
              <a:t>from a medium </a:t>
            </a:r>
            <a:r>
              <a:rPr dirty="0" baseline="4629" sz="1800" spc="-7">
                <a:latin typeface="Times New Roman"/>
                <a:cs typeface="Times New Roman"/>
              </a:rPr>
              <a:t>(air) </a:t>
            </a:r>
            <a:r>
              <a:rPr dirty="0" baseline="4629" sz="1800">
                <a:latin typeface="Times New Roman"/>
                <a:cs typeface="Times New Roman"/>
              </a:rPr>
              <a:t>of </a:t>
            </a:r>
            <a:r>
              <a:rPr dirty="0" baseline="4629" sz="1800" spc="-7">
                <a:latin typeface="Times New Roman"/>
                <a:cs typeface="Times New Roman"/>
              </a:rPr>
              <a:t>refractive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spc="-7" i="1">
                <a:latin typeface="Times New Roman"/>
                <a:cs typeface="Times New Roman"/>
              </a:rPr>
              <a:t>n</a:t>
            </a:r>
            <a:r>
              <a:rPr dirty="0" sz="800" spc="-5">
                <a:latin typeface="Times New Roman"/>
                <a:cs typeface="Times New Roman"/>
              </a:rPr>
              <a:t>o</a:t>
            </a:r>
            <a:r>
              <a:rPr dirty="0" baseline="4629" sz="1800" spc="-7">
                <a:latin typeface="Times New Roman"/>
                <a:cs typeface="Times New Roman"/>
              </a:rPr>
              <a:t>, and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fiber </a:t>
            </a:r>
            <a:r>
              <a:rPr dirty="0" baseline="4629" sz="1800">
                <a:latin typeface="Times New Roman"/>
                <a:cs typeface="Times New Roman"/>
              </a:rPr>
              <a:t>core  </a:t>
            </a:r>
            <a:r>
              <a:rPr dirty="0" baseline="4629" sz="1800" spc="-7">
                <a:latin typeface="Times New Roman"/>
                <a:cs typeface="Times New Roman"/>
              </a:rPr>
              <a:t>has </a:t>
            </a:r>
            <a:r>
              <a:rPr dirty="0" baseline="4629" sz="1800">
                <a:latin typeface="Times New Roman"/>
                <a:cs typeface="Times New Roman"/>
              </a:rPr>
              <a:t>a </a:t>
            </a:r>
            <a:r>
              <a:rPr dirty="0" baseline="4629" sz="1800" spc="-7">
                <a:latin typeface="Times New Roman"/>
                <a:cs typeface="Times New Roman"/>
              </a:rPr>
              <a:t>refractive </a:t>
            </a:r>
            <a:r>
              <a:rPr dirty="0" baseline="4629" sz="1800">
                <a:latin typeface="Times New Roman"/>
                <a:cs typeface="Times New Roman"/>
              </a:rPr>
              <a:t>index </a:t>
            </a:r>
            <a:r>
              <a:rPr dirty="0" baseline="4629" sz="1800" spc="-7" i="1">
                <a:latin typeface="Times New Roman"/>
                <a:cs typeface="Times New Roman"/>
              </a:rPr>
              <a:t>n</a:t>
            </a:r>
            <a:r>
              <a:rPr dirty="0" sz="800" spc="-5">
                <a:latin typeface="Times New Roman"/>
                <a:cs typeface="Times New Roman"/>
              </a:rPr>
              <a:t>1</a:t>
            </a:r>
            <a:r>
              <a:rPr dirty="0" baseline="4629" sz="1800" spc="-7">
                <a:latin typeface="Times New Roman"/>
                <a:cs typeface="Times New Roman"/>
              </a:rPr>
              <a:t>, which is slightly greater </a:t>
            </a:r>
            <a:r>
              <a:rPr dirty="0" baseline="4629" sz="1800">
                <a:latin typeface="Times New Roman"/>
                <a:cs typeface="Times New Roman"/>
              </a:rPr>
              <a:t>than the </a:t>
            </a:r>
            <a:r>
              <a:rPr dirty="0" baseline="4629" sz="1800" spc="-7">
                <a:latin typeface="Times New Roman"/>
                <a:cs typeface="Times New Roman"/>
              </a:rPr>
              <a:t>cladding refractive </a:t>
            </a:r>
            <a:r>
              <a:rPr dirty="0" baseline="4629" sz="1800">
                <a:latin typeface="Times New Roman"/>
                <a:cs typeface="Times New Roman"/>
              </a:rPr>
              <a:t>index 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baseline="4629" sz="1800">
                <a:latin typeface="Times New Roman"/>
                <a:cs typeface="Times New Roman"/>
              </a:rPr>
              <a:t>. </a:t>
            </a:r>
            <a:r>
              <a:rPr dirty="0" baseline="4629" sz="1800" spc="-7">
                <a:latin typeface="Times New Roman"/>
                <a:cs typeface="Times New Roman"/>
              </a:rPr>
              <a:t>Assuming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entrance face at </a:t>
            </a:r>
            <a:r>
              <a:rPr dirty="0" baseline="4629" sz="1800">
                <a:latin typeface="Times New Roman"/>
                <a:cs typeface="Times New Roman"/>
              </a:rPr>
              <a:t>the fiber core to be </a:t>
            </a:r>
            <a:r>
              <a:rPr dirty="0" baseline="4629" sz="1800" spc="-7">
                <a:latin typeface="Times New Roman"/>
                <a:cs typeface="Times New Roman"/>
              </a:rPr>
              <a:t>normal </a:t>
            </a:r>
            <a:r>
              <a:rPr dirty="0" baseline="4629" sz="1800">
                <a:latin typeface="Times New Roman"/>
                <a:cs typeface="Times New Roman"/>
              </a:rPr>
              <a:t>to the </a:t>
            </a:r>
            <a:r>
              <a:rPr dirty="0" baseline="4629" sz="1800" spc="-7">
                <a:latin typeface="Times New Roman"/>
                <a:cs typeface="Times New Roman"/>
              </a:rPr>
              <a:t>axis, </a:t>
            </a:r>
            <a:r>
              <a:rPr dirty="0" baseline="4629" sz="1800">
                <a:latin typeface="Times New Roman"/>
                <a:cs typeface="Times New Roman"/>
              </a:rPr>
              <a:t>then  </a:t>
            </a:r>
            <a:r>
              <a:rPr dirty="0" sz="1200" spc="-5">
                <a:latin typeface="Times New Roman"/>
                <a:cs typeface="Times New Roman"/>
              </a:rPr>
              <a:t>considering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refraction at </a:t>
            </a:r>
            <a:r>
              <a:rPr dirty="0" sz="1200">
                <a:latin typeface="Times New Roman"/>
                <a:cs typeface="Times New Roman"/>
              </a:rPr>
              <a:t>the air–core </a:t>
            </a:r>
            <a:r>
              <a:rPr dirty="0" sz="1200" spc="-5">
                <a:latin typeface="Times New Roman"/>
                <a:cs typeface="Times New Roman"/>
              </a:rPr>
              <a:t>interface and sing Snell’s </a:t>
            </a:r>
            <a:r>
              <a:rPr dirty="0" sz="1200">
                <a:latin typeface="Times New Roman"/>
                <a:cs typeface="Times New Roman"/>
              </a:rPr>
              <a:t>law given by Eq.  </a:t>
            </a:r>
            <a:r>
              <a:rPr dirty="0" sz="1200" spc="-5">
                <a:latin typeface="Times New Roman"/>
                <a:cs typeface="Times New Roman"/>
              </a:rPr>
              <a:t>(2)[1]: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baseline="2314" sz="1800" b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o </a:t>
            </a:r>
            <a:r>
              <a:rPr dirty="0" baseline="2314" sz="1800" spc="-7" b="1">
                <a:latin typeface="Times New Roman"/>
                <a:cs typeface="Times New Roman"/>
              </a:rPr>
              <a:t>sin </a:t>
            </a:r>
            <a:r>
              <a:rPr dirty="0" baseline="2314" sz="1800" b="1">
                <a:latin typeface="Symbol"/>
                <a:cs typeface="Symbol"/>
              </a:rPr>
              <a:t></a:t>
            </a:r>
            <a:r>
              <a:rPr dirty="0" sz="800" b="1">
                <a:latin typeface="Times New Roman"/>
                <a:cs typeface="Times New Roman"/>
              </a:rPr>
              <a:t>1 </a:t>
            </a:r>
            <a:r>
              <a:rPr dirty="0" baseline="2314" sz="1800" b="1">
                <a:latin typeface="Times New Roman"/>
                <a:cs typeface="Times New Roman"/>
              </a:rPr>
              <a:t>= n</a:t>
            </a:r>
            <a:r>
              <a:rPr dirty="0" sz="800" b="1">
                <a:latin typeface="Times New Roman"/>
                <a:cs typeface="Times New Roman"/>
              </a:rPr>
              <a:t>1 </a:t>
            </a:r>
            <a:r>
              <a:rPr dirty="0" baseline="2314" sz="1800" spc="-15" b="1">
                <a:latin typeface="Times New Roman"/>
                <a:cs typeface="Times New Roman"/>
              </a:rPr>
              <a:t>sin </a:t>
            </a:r>
            <a:r>
              <a:rPr dirty="0" baseline="2314" sz="1800" b="1">
                <a:latin typeface="Symbol"/>
                <a:cs typeface="Symbol"/>
              </a:rPr>
              <a:t></a:t>
            </a:r>
            <a:r>
              <a:rPr dirty="0" sz="800" b="1">
                <a:latin typeface="Times New Roman"/>
                <a:cs typeface="Times New Roman"/>
              </a:rPr>
              <a:t>2</a:t>
            </a:r>
            <a:r>
              <a:rPr dirty="0" sz="800" spc="100" b="1">
                <a:latin typeface="Times New Roman"/>
                <a:cs typeface="Times New Roman"/>
              </a:rPr>
              <a:t> </a:t>
            </a:r>
            <a:r>
              <a:rPr dirty="0" baseline="2314" sz="1800" b="1">
                <a:latin typeface="Times New Roman"/>
                <a:cs typeface="Times New Roman"/>
              </a:rPr>
              <a:t>(4)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5829" y="233806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86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0604" y="2209545"/>
            <a:ext cx="5300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Considering</a:t>
            </a:r>
            <a:r>
              <a:rPr dirty="0" baseline="4629" sz="1800" spc="135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the</a:t>
            </a:r>
            <a:r>
              <a:rPr dirty="0" baseline="4629" sz="1800" spc="150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right-angled</a:t>
            </a:r>
            <a:r>
              <a:rPr dirty="0" baseline="4629" sz="1800" spc="150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triangle</a:t>
            </a:r>
            <a:r>
              <a:rPr dirty="0" baseline="4629" sz="1800" spc="157">
                <a:latin typeface="Times New Roman"/>
                <a:cs typeface="Times New Roman"/>
              </a:rPr>
              <a:t> </a:t>
            </a:r>
            <a:r>
              <a:rPr dirty="0" baseline="4629" sz="1800" i="1">
                <a:latin typeface="Times New Roman"/>
                <a:cs typeface="Times New Roman"/>
              </a:rPr>
              <a:t>ABC</a:t>
            </a:r>
            <a:r>
              <a:rPr dirty="0" baseline="4629" sz="1800" spc="165" i="1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indicated</a:t>
            </a:r>
            <a:r>
              <a:rPr dirty="0" baseline="4629" sz="1800" spc="150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in</a:t>
            </a:r>
            <a:r>
              <a:rPr dirty="0" baseline="4629" sz="1800" spc="157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Figure</a:t>
            </a:r>
            <a:r>
              <a:rPr dirty="0" baseline="4629" sz="1800" spc="150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2.5,</a:t>
            </a:r>
            <a:r>
              <a:rPr dirty="0" baseline="4629" sz="1800" spc="157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then:</a:t>
            </a:r>
            <a:r>
              <a:rPr dirty="0" baseline="4629" sz="1800" spc="172">
                <a:latin typeface="Times New Roman"/>
                <a:cs typeface="Times New Roman"/>
              </a:rPr>
              <a:t> </a:t>
            </a:r>
            <a:r>
              <a:rPr dirty="0" baseline="3968" sz="2100" b="1">
                <a:latin typeface="Symbol"/>
                <a:cs typeface="Symbol"/>
              </a:rPr>
              <a:t></a:t>
            </a:r>
            <a:r>
              <a:rPr dirty="0" baseline="3968" sz="2100" spc="135" b="1">
                <a:latin typeface="Times New Roman"/>
                <a:cs typeface="Times New Roman"/>
              </a:rPr>
              <a:t> </a:t>
            </a:r>
            <a:r>
              <a:rPr dirty="0" baseline="3968" sz="2100" b="1">
                <a:latin typeface="Times New Roman"/>
                <a:cs typeface="Times New Roman"/>
              </a:rPr>
              <a:t>=</a:t>
            </a:r>
            <a:r>
              <a:rPr dirty="0" baseline="3968" sz="2100" spc="157" b="1">
                <a:latin typeface="Times New Roman"/>
                <a:cs typeface="Times New Roman"/>
              </a:rPr>
              <a:t> </a:t>
            </a:r>
            <a:r>
              <a:rPr dirty="0" baseline="50000" sz="1500" spc="-7">
                <a:latin typeface="Cambria Math"/>
                <a:cs typeface="Cambria Math"/>
              </a:rPr>
              <a:t>𝝅</a:t>
            </a:r>
            <a:r>
              <a:rPr dirty="0" baseline="50000" sz="1500" spc="37">
                <a:latin typeface="Cambria Math"/>
                <a:cs typeface="Cambria Math"/>
              </a:rPr>
              <a:t> </a:t>
            </a:r>
            <a:r>
              <a:rPr dirty="0" baseline="3968" sz="2100" b="1">
                <a:latin typeface="Times New Roman"/>
                <a:cs typeface="Times New Roman"/>
              </a:rPr>
              <a:t>-</a:t>
            </a:r>
            <a:r>
              <a:rPr dirty="0" baseline="3968" sz="2100" spc="157" b="1">
                <a:latin typeface="Times New Roman"/>
                <a:cs typeface="Times New Roman"/>
              </a:rPr>
              <a:t> </a:t>
            </a:r>
            <a:r>
              <a:rPr dirty="0" baseline="3968" sz="2100" b="1">
                <a:latin typeface="Symbol"/>
                <a:cs typeface="Symbol"/>
              </a:rPr>
              <a:t></a:t>
            </a:r>
            <a:r>
              <a:rPr dirty="0" sz="900" b="1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2339085"/>
            <a:ext cx="5300345" cy="571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33655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𝟐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200" spc="-5">
                <a:latin typeface="Times New Roman"/>
                <a:cs typeface="Times New Roman"/>
              </a:rPr>
              <a:t>where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Symbol"/>
                <a:cs typeface="Symbol"/>
              </a:rPr>
              <a:t>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greater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critical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angle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core–cladding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interface.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Hence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Eq.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(4)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-5">
                <a:latin typeface="Times New Roman"/>
                <a:cs typeface="Times New Roman"/>
              </a:rPr>
              <a:t>becomes: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3049269"/>
            <a:ext cx="5299710" cy="236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o </a:t>
            </a:r>
            <a:r>
              <a:rPr dirty="0" baseline="2314" sz="1800" spc="-7" b="1">
                <a:latin typeface="Times New Roman"/>
                <a:cs typeface="Times New Roman"/>
              </a:rPr>
              <a:t>sin</a:t>
            </a:r>
            <a:r>
              <a:rPr dirty="0" baseline="2314" sz="1800" spc="-7" b="1">
                <a:latin typeface="Symbol"/>
                <a:cs typeface="Symbol"/>
              </a:rPr>
              <a:t></a:t>
            </a:r>
            <a:r>
              <a:rPr dirty="0" sz="800" spc="-5" b="1">
                <a:latin typeface="Times New Roman"/>
                <a:cs typeface="Times New Roman"/>
              </a:rPr>
              <a:t>1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1</a:t>
            </a:r>
            <a:r>
              <a:rPr dirty="0" sz="800" spc="-95" b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cos</a:t>
            </a:r>
            <a:r>
              <a:rPr dirty="0" baseline="2314" sz="1800" spc="-7" b="1">
                <a:latin typeface="Symbol"/>
                <a:cs typeface="Symbol"/>
              </a:rPr>
              <a:t></a:t>
            </a:r>
            <a:endParaRPr baseline="2314" sz="1800">
              <a:latin typeface="Symbol"/>
              <a:cs typeface="Symbol"/>
            </a:endParaRPr>
          </a:p>
          <a:p>
            <a:pPr marL="12700" marR="6350">
              <a:lnSpc>
                <a:spcPts val="1380"/>
              </a:lnSpc>
              <a:spcBef>
                <a:spcPts val="1200"/>
              </a:spcBef>
            </a:pPr>
            <a:r>
              <a:rPr dirty="0" sz="1200" spc="-5">
                <a:latin typeface="Times New Roman"/>
                <a:cs typeface="Times New Roman"/>
              </a:rPr>
              <a:t>Using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trigonometrically relationship </a:t>
            </a:r>
            <a:r>
              <a:rPr dirty="0" sz="1200" b="1">
                <a:latin typeface="Times New Roman"/>
                <a:cs typeface="Times New Roman"/>
              </a:rPr>
              <a:t>sin</a:t>
            </a:r>
            <a:r>
              <a:rPr dirty="0" baseline="27777" sz="1200" b="1">
                <a:latin typeface="Times New Roman"/>
                <a:cs typeface="Times New Roman"/>
              </a:rPr>
              <a:t>2</a:t>
            </a:r>
            <a:r>
              <a:rPr dirty="0" sz="1200" b="1">
                <a:latin typeface="Times New Roman"/>
                <a:cs typeface="Times New Roman"/>
              </a:rPr>
              <a:t>φ + </a:t>
            </a:r>
            <a:r>
              <a:rPr dirty="0" sz="1200" spc="-5" b="1">
                <a:latin typeface="Times New Roman"/>
                <a:cs typeface="Times New Roman"/>
              </a:rPr>
              <a:t>cos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φ </a:t>
            </a:r>
            <a:r>
              <a:rPr dirty="0" sz="1200" b="1">
                <a:latin typeface="Times New Roman"/>
                <a:cs typeface="Times New Roman"/>
              </a:rPr>
              <a:t>= 1</a:t>
            </a:r>
            <a:r>
              <a:rPr dirty="0" sz="1200">
                <a:latin typeface="Times New Roman"/>
                <a:cs typeface="Times New Roman"/>
              </a:rPr>
              <a:t>, Eq. (2.5)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written  </a:t>
            </a:r>
            <a:r>
              <a:rPr dirty="0" sz="1200">
                <a:latin typeface="Times New Roman"/>
                <a:cs typeface="Times New Roman"/>
              </a:rPr>
              <a:t>in 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form: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2314" sz="1800">
                <a:latin typeface="Symbol"/>
                <a:cs typeface="Symbol"/>
              </a:rPr>
              <a:t></a:t>
            </a:r>
            <a:r>
              <a:rPr dirty="0" baseline="2314" sz="1800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Symbol"/>
                <a:cs typeface="Symbol"/>
              </a:rPr>
              <a:t></a:t>
            </a:r>
            <a:r>
              <a:rPr dirty="0" baseline="2314" sz="1800" spc="-7" b="1">
                <a:latin typeface="Times New Roman"/>
                <a:cs typeface="Times New Roman"/>
              </a:rPr>
              <a:t>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22" b="1">
                <a:latin typeface="Symbol"/>
                <a:cs typeface="Symbol"/>
              </a:rPr>
              <a:t></a:t>
            </a:r>
            <a:r>
              <a:rPr dirty="0" sz="800" spc="-15" b="1">
                <a:latin typeface="Times New Roman"/>
                <a:cs typeface="Times New Roman"/>
              </a:rPr>
              <a:t>c </a:t>
            </a:r>
            <a:r>
              <a:rPr dirty="0" baseline="2314" sz="1800" b="1">
                <a:latin typeface="Times New Roman"/>
                <a:cs typeface="Times New Roman"/>
              </a:rPr>
              <a:t>&amp; </a:t>
            </a:r>
            <a:r>
              <a:rPr dirty="0" baseline="2314" sz="1800" b="1">
                <a:latin typeface="Symbol"/>
                <a:cs typeface="Symbol"/>
              </a:rPr>
              <a:t></a:t>
            </a:r>
            <a:r>
              <a:rPr dirty="0" sz="800" b="1">
                <a:latin typeface="Times New Roman"/>
                <a:cs typeface="Times New Roman"/>
              </a:rPr>
              <a:t>1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b="1">
                <a:latin typeface="Symbol"/>
                <a:cs typeface="Symbol"/>
              </a:rPr>
              <a:t></a:t>
            </a:r>
            <a:r>
              <a:rPr dirty="0" sz="800" b="1">
                <a:latin typeface="Times New Roman"/>
                <a:cs typeface="Times New Roman"/>
              </a:rPr>
              <a:t>a </a:t>
            </a:r>
            <a:r>
              <a:rPr dirty="0" baseline="2314" sz="1800">
                <a:latin typeface="Times New Roman"/>
                <a:cs typeface="Times New Roman"/>
              </a:rPr>
              <a:t>then:</a:t>
            </a:r>
            <a:endParaRPr baseline="2314"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50"/>
              </a:spcBef>
            </a:pP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o </a:t>
            </a:r>
            <a:r>
              <a:rPr dirty="0" baseline="2314" sz="1800" spc="-7" b="1">
                <a:latin typeface="Times New Roman"/>
                <a:cs typeface="Times New Roman"/>
              </a:rPr>
              <a:t>sin </a:t>
            </a:r>
            <a:r>
              <a:rPr dirty="0" baseline="2314" sz="1800" b="1">
                <a:latin typeface="Symbol"/>
                <a:cs typeface="Symbol"/>
              </a:rPr>
              <a:t></a:t>
            </a:r>
            <a:r>
              <a:rPr dirty="0" baseline="2314" sz="1800" b="1">
                <a:latin typeface="Times New Roman"/>
                <a:cs typeface="Times New Roman"/>
              </a:rPr>
              <a:t>a </a:t>
            </a:r>
            <a:r>
              <a:rPr dirty="0" baseline="2314" sz="1800" spc="-7" b="1">
                <a:latin typeface="Symbol"/>
                <a:cs typeface="Symbol"/>
              </a:rPr>
              <a:t></a:t>
            </a:r>
            <a:r>
              <a:rPr dirty="0" baseline="2314" sz="1800" spc="-7" b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 </a:t>
            </a:r>
            <a:r>
              <a:rPr dirty="0" baseline="31250" sz="1200" b="1">
                <a:latin typeface="Times New Roman"/>
                <a:cs typeface="Times New Roman"/>
              </a:rPr>
              <a:t>2 </a:t>
            </a:r>
            <a:r>
              <a:rPr dirty="0" baseline="2314" sz="1800" spc="-7" b="1">
                <a:latin typeface="Symbol"/>
                <a:cs typeface="Symbol"/>
              </a:rPr>
              <a:t></a:t>
            </a:r>
            <a:r>
              <a:rPr dirty="0" baseline="2314" sz="1800" spc="-7" b="1">
                <a:latin typeface="Times New Roman"/>
                <a:cs typeface="Times New Roman"/>
              </a:rPr>
              <a:t> 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2 </a:t>
            </a:r>
            <a:r>
              <a:rPr dirty="0" baseline="31250" sz="1200" b="1">
                <a:latin typeface="Times New Roman"/>
                <a:cs typeface="Times New Roman"/>
              </a:rPr>
              <a:t>2 </a:t>
            </a:r>
            <a:r>
              <a:rPr dirty="0" baseline="2314" sz="1800" spc="-7" b="1">
                <a:latin typeface="Times New Roman"/>
                <a:cs typeface="Times New Roman"/>
              </a:rPr>
              <a:t>)</a:t>
            </a:r>
            <a:r>
              <a:rPr dirty="0" baseline="31250" sz="1200" spc="-7" b="1">
                <a:latin typeface="Times New Roman"/>
                <a:cs typeface="Times New Roman"/>
              </a:rPr>
              <a:t>1\2</a:t>
            </a:r>
            <a:r>
              <a:rPr dirty="0" baseline="31250" sz="1200" spc="15" b="1">
                <a:latin typeface="Times New Roman"/>
                <a:cs typeface="Times New Roman"/>
              </a:rPr>
              <a:t> </a:t>
            </a:r>
            <a:r>
              <a:rPr dirty="0" baseline="2314" sz="1800" b="1">
                <a:latin typeface="Times New Roman"/>
                <a:cs typeface="Times New Roman"/>
              </a:rPr>
              <a:t>(5)</a:t>
            </a:r>
            <a:endParaRPr baseline="2314" sz="1800">
              <a:latin typeface="Times New Roman"/>
              <a:cs typeface="Times New Roman"/>
            </a:endParaRPr>
          </a:p>
          <a:p>
            <a:pPr marL="12700" marR="5080">
              <a:lnSpc>
                <a:spcPct val="180000"/>
              </a:lnSpc>
              <a:spcBef>
                <a:spcPts val="140"/>
              </a:spcBef>
            </a:pPr>
            <a:r>
              <a:rPr dirty="0" baseline="4629" sz="1800" spc="-7" b="1">
                <a:latin typeface="Symbol"/>
                <a:cs typeface="Symbol"/>
              </a:rPr>
              <a:t></a:t>
            </a:r>
            <a:r>
              <a:rPr dirty="0" baseline="4629" sz="1800" spc="-7" b="1">
                <a:latin typeface="Times New Roman"/>
                <a:cs typeface="Times New Roman"/>
              </a:rPr>
              <a:t> </a:t>
            </a:r>
            <a:r>
              <a:rPr dirty="0" baseline="4629" sz="1800" spc="-7" b="1" i="1">
                <a:latin typeface="Times New Roman"/>
                <a:cs typeface="Times New Roman"/>
              </a:rPr>
              <a:t>NA </a:t>
            </a:r>
            <a:r>
              <a:rPr dirty="0" baseline="4629" sz="1800" b="1">
                <a:latin typeface="Times New Roman"/>
                <a:cs typeface="Times New Roman"/>
              </a:rPr>
              <a:t>= </a:t>
            </a:r>
            <a:r>
              <a:rPr dirty="0" baseline="4629" sz="1800" spc="-7" b="1" i="1">
                <a:latin typeface="Times New Roman"/>
                <a:cs typeface="Times New Roman"/>
              </a:rPr>
              <a:t>n</a:t>
            </a:r>
            <a:r>
              <a:rPr dirty="0" baseline="3472" sz="1200" spc="-7" b="1">
                <a:latin typeface="Times New Roman"/>
                <a:cs typeface="Times New Roman"/>
              </a:rPr>
              <a:t>o </a:t>
            </a:r>
            <a:r>
              <a:rPr dirty="0" baseline="4629" sz="1800" spc="-7" b="1">
                <a:latin typeface="Times New Roman"/>
                <a:cs typeface="Times New Roman"/>
              </a:rPr>
              <a:t>sin </a:t>
            </a:r>
            <a:r>
              <a:rPr dirty="0" baseline="4629" sz="1800" b="1">
                <a:latin typeface="Symbol"/>
                <a:cs typeface="Symbol"/>
              </a:rPr>
              <a:t></a:t>
            </a:r>
            <a:r>
              <a:rPr dirty="0" baseline="4629" sz="1800" b="1">
                <a:latin typeface="Times New Roman"/>
                <a:cs typeface="Times New Roman"/>
              </a:rPr>
              <a:t>a </a:t>
            </a:r>
            <a:r>
              <a:rPr dirty="0" baseline="4629" sz="1800" spc="-7" b="1">
                <a:latin typeface="Symbol"/>
                <a:cs typeface="Symbol"/>
              </a:rPr>
              <a:t></a:t>
            </a:r>
            <a:r>
              <a:rPr dirty="0" baseline="4629" sz="1800" spc="-7" b="1">
                <a:latin typeface="Times New Roman"/>
                <a:cs typeface="Times New Roman"/>
              </a:rPr>
              <a:t> </a:t>
            </a:r>
            <a:r>
              <a:rPr dirty="0" baseline="4629" sz="1800" spc="-7" b="1">
                <a:latin typeface="Times New Roman"/>
                <a:cs typeface="Times New Roman"/>
              </a:rPr>
              <a:t>(</a:t>
            </a:r>
            <a:r>
              <a:rPr dirty="0" baseline="4629" sz="1800" spc="-7" b="1" i="1">
                <a:latin typeface="Times New Roman"/>
                <a:cs typeface="Times New Roman"/>
              </a:rPr>
              <a:t>n</a:t>
            </a:r>
            <a:r>
              <a:rPr dirty="0" baseline="3472" sz="1200" spc="-7" b="1">
                <a:latin typeface="Times New Roman"/>
                <a:cs typeface="Times New Roman"/>
              </a:rPr>
              <a:t>1 </a:t>
            </a:r>
            <a:r>
              <a:rPr dirty="0" baseline="34722" sz="1200" b="1">
                <a:latin typeface="Times New Roman"/>
                <a:cs typeface="Times New Roman"/>
              </a:rPr>
              <a:t>2 </a:t>
            </a:r>
            <a:r>
              <a:rPr dirty="0" baseline="4629" sz="1800" spc="-7" b="1">
                <a:latin typeface="Symbol"/>
                <a:cs typeface="Symbol"/>
              </a:rPr>
              <a:t></a:t>
            </a:r>
            <a:r>
              <a:rPr dirty="0" baseline="4629" sz="1800" spc="-7" b="1">
                <a:latin typeface="Times New Roman"/>
                <a:cs typeface="Times New Roman"/>
              </a:rPr>
              <a:t> </a:t>
            </a:r>
            <a:r>
              <a:rPr dirty="0" baseline="4629" sz="1800" spc="-7" b="1" i="1">
                <a:latin typeface="Times New Roman"/>
                <a:cs typeface="Times New Roman"/>
              </a:rPr>
              <a:t>n</a:t>
            </a:r>
            <a:r>
              <a:rPr dirty="0" baseline="3472" sz="1200" spc="-7" b="1">
                <a:latin typeface="Times New Roman"/>
                <a:cs typeface="Times New Roman"/>
              </a:rPr>
              <a:t>2 </a:t>
            </a:r>
            <a:r>
              <a:rPr dirty="0" baseline="34722" sz="1200" b="1">
                <a:latin typeface="Times New Roman"/>
                <a:cs typeface="Times New Roman"/>
              </a:rPr>
              <a:t>2 </a:t>
            </a:r>
            <a:r>
              <a:rPr dirty="0" baseline="4629" sz="1800" spc="-7" b="1">
                <a:latin typeface="Times New Roman"/>
                <a:cs typeface="Times New Roman"/>
              </a:rPr>
              <a:t>)</a:t>
            </a:r>
            <a:r>
              <a:rPr dirty="0" baseline="34722" sz="1200" spc="-7" b="1">
                <a:latin typeface="Times New Roman"/>
                <a:cs typeface="Times New Roman"/>
              </a:rPr>
              <a:t>1\2 </a:t>
            </a:r>
            <a:r>
              <a:rPr dirty="0" baseline="4629" sz="1800" spc="-7" b="1">
                <a:latin typeface="Times New Roman"/>
                <a:cs typeface="Times New Roman"/>
              </a:rPr>
              <a:t>(6), </a:t>
            </a:r>
            <a:r>
              <a:rPr dirty="0" baseline="4629" sz="1800" spc="-7">
                <a:latin typeface="Times New Roman"/>
                <a:cs typeface="Times New Roman"/>
              </a:rPr>
              <a:t>where NA is numerical aperture </a:t>
            </a:r>
            <a:r>
              <a:rPr dirty="0" baseline="4629" sz="1800">
                <a:latin typeface="Times New Roman"/>
                <a:cs typeface="Times New Roman"/>
              </a:rPr>
              <a:t>and </a:t>
            </a:r>
            <a:r>
              <a:rPr dirty="0" baseline="4629" sz="1800" spc="-7" i="1">
                <a:latin typeface="Times New Roman"/>
                <a:cs typeface="Times New Roman"/>
              </a:rPr>
              <a:t>n</a:t>
            </a:r>
            <a:r>
              <a:rPr dirty="0" sz="800" spc="-5">
                <a:latin typeface="Times New Roman"/>
                <a:cs typeface="Times New Roman"/>
              </a:rPr>
              <a:t>o</a:t>
            </a:r>
            <a:r>
              <a:rPr dirty="0" baseline="4629" sz="1800" spc="-7">
                <a:latin typeface="Times New Roman"/>
                <a:cs typeface="Times New Roman"/>
              </a:rPr>
              <a:t>=1.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NA </a:t>
            </a:r>
            <a:r>
              <a:rPr dirty="0" sz="120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also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given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terms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relative 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difference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Symbol"/>
                <a:cs typeface="Symbol"/>
              </a:rPr>
              <a:t>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core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cladding which is defined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4538" y="5791326"/>
            <a:ext cx="90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5513958"/>
            <a:ext cx="10140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</a:tabLst>
            </a:pPr>
            <a:r>
              <a:rPr dirty="0" baseline="-30092" sz="1800">
                <a:latin typeface="Cambria Math"/>
                <a:cs typeface="Cambria Math"/>
              </a:rPr>
              <a:t>∆ =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  </a:t>
            </a: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8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	𝟐</a:t>
            </a:r>
            <a:r>
              <a:rPr dirty="0" sz="850" spc="60">
                <a:latin typeface="Cambria Math"/>
                <a:cs typeface="Cambria Math"/>
              </a:rPr>
              <a:t> </a:t>
            </a:r>
            <a:r>
              <a:rPr dirty="0" baseline="-30092" sz="1800">
                <a:latin typeface="Cambria Math"/>
                <a:cs typeface="Cambria Math"/>
              </a:rPr>
              <a:t>≈</a:t>
            </a:r>
            <a:endParaRPr baseline="-30092" sz="1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4497" y="5478906"/>
            <a:ext cx="1291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3905" algn="l"/>
              </a:tabLst>
            </a:pP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32679" sz="1275">
                <a:latin typeface="Cambria Math"/>
                <a:cs typeface="Cambria Math"/>
              </a:rPr>
              <a:t>𝟐</a:t>
            </a:r>
            <a:r>
              <a:rPr dirty="0" baseline="32679" sz="1275" spc="18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32679" sz="1275">
                <a:latin typeface="Cambria Math"/>
                <a:cs typeface="Cambria Math"/>
              </a:rPr>
              <a:t>𝟐	</a:t>
            </a: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-16339" sz="1275">
                <a:latin typeface="Cambria Math"/>
                <a:cs typeface="Cambria Math"/>
              </a:rPr>
              <a:t>𝟏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15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-16339" sz="1275">
                <a:latin typeface="Cambria Math"/>
                <a:cs typeface="Cambria Math"/>
              </a:rPr>
              <a:t>𝟐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4038" y="5705982"/>
            <a:ext cx="986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9625" algn="l"/>
              </a:tabLst>
            </a:pPr>
            <a:r>
              <a:rPr dirty="0" sz="1200">
                <a:latin typeface="Cambria Math"/>
                <a:cs typeface="Cambria Math"/>
              </a:rPr>
              <a:t>𝟐𝒏</a:t>
            </a:r>
            <a:r>
              <a:rPr dirty="0" baseline="29411" sz="1275">
                <a:latin typeface="Cambria Math"/>
                <a:cs typeface="Cambria Math"/>
              </a:rPr>
              <a:t>𝟐</a:t>
            </a:r>
            <a:r>
              <a:rPr dirty="0" baseline="29411" sz="1275">
                <a:latin typeface="Cambria Math"/>
                <a:cs typeface="Cambria Math"/>
              </a:rPr>
              <a:t>	</a:t>
            </a:r>
            <a:r>
              <a:rPr dirty="0" baseline="2314" sz="1800">
                <a:latin typeface="Cambria Math"/>
                <a:cs typeface="Cambria Math"/>
              </a:rPr>
              <a:t>𝒏</a:t>
            </a:r>
            <a:r>
              <a:rPr dirty="0" baseline="-9803" sz="1275">
                <a:latin typeface="Cambria Math"/>
                <a:cs typeface="Cambria Math"/>
              </a:rPr>
              <a:t>𝟏</a:t>
            </a:r>
            <a:endParaRPr baseline="-9803" sz="1275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8910" y="5716396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 h="0">
                <a:moveTo>
                  <a:pt x="0" y="0"/>
                </a:moveTo>
                <a:lnTo>
                  <a:pt x="52120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842386" y="5594730"/>
            <a:ext cx="994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 Math"/>
                <a:cs typeface="Cambria Math"/>
              </a:rPr>
              <a:t>𝒇𝒐𝒓 </a:t>
            </a:r>
            <a:r>
              <a:rPr dirty="0" sz="1200">
                <a:latin typeface="Cambria Math"/>
                <a:cs typeface="Cambria Math"/>
              </a:rPr>
              <a:t>∆ ≪ 𝟏</a:t>
            </a:r>
            <a:r>
              <a:rPr dirty="0" sz="1200" spc="2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(𝟔)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6059804"/>
            <a:ext cx="5298440" cy="70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3485" algn="l"/>
              </a:tabLst>
            </a:pPr>
            <a:r>
              <a:rPr dirty="0" baseline="2314" sz="1800" spc="-7" b="1" i="1">
                <a:latin typeface="Times New Roman"/>
                <a:cs typeface="Times New Roman"/>
              </a:rPr>
              <a:t>NA</a:t>
            </a:r>
            <a:r>
              <a:rPr dirty="0" baseline="2314" sz="1800" spc="0" b="1" i="1">
                <a:latin typeface="Times New Roman"/>
                <a:cs typeface="Times New Roman"/>
              </a:rPr>
              <a:t> </a:t>
            </a:r>
            <a:r>
              <a:rPr dirty="0" baseline="2314" sz="1800" b="1">
                <a:latin typeface="Times New Roman"/>
                <a:cs typeface="Times New Roman"/>
              </a:rPr>
              <a:t>=</a:t>
            </a:r>
            <a:r>
              <a:rPr dirty="0" baseline="2314" sz="1800" spc="0" b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>
                <a:latin typeface="Times New Roman"/>
                <a:cs typeface="Times New Roman"/>
              </a:rPr>
              <a:t>(2</a:t>
            </a:r>
            <a:r>
              <a:rPr dirty="0" baseline="2314" sz="1800" spc="-7" b="1">
                <a:latin typeface="Symbol"/>
                <a:cs typeface="Symbol"/>
              </a:rPr>
              <a:t></a:t>
            </a:r>
            <a:r>
              <a:rPr dirty="0" baseline="2314" sz="1800" spc="-7" b="1">
                <a:latin typeface="Times New Roman"/>
                <a:cs typeface="Times New Roman"/>
              </a:rPr>
              <a:t>)</a:t>
            </a:r>
            <a:r>
              <a:rPr dirty="0" baseline="31250" sz="1200" spc="-7" b="1">
                <a:latin typeface="Times New Roman"/>
                <a:cs typeface="Times New Roman"/>
              </a:rPr>
              <a:t>1\2	</a:t>
            </a:r>
            <a:r>
              <a:rPr dirty="0" baseline="2314" sz="1800" b="1">
                <a:latin typeface="Times New Roman"/>
                <a:cs typeface="Times New Roman"/>
              </a:rPr>
              <a:t>(7)</a:t>
            </a:r>
            <a:endParaRPr baseline="2314" sz="18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1200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relationships given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Eqs </a:t>
            </a:r>
            <a:r>
              <a:rPr dirty="0" sz="1200">
                <a:latin typeface="Times New Roman"/>
                <a:cs typeface="Times New Roman"/>
              </a:rPr>
              <a:t>(6)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(7) for the </a:t>
            </a:r>
            <a:r>
              <a:rPr dirty="0" sz="1200" spc="-5">
                <a:latin typeface="Times New Roman"/>
                <a:cs typeface="Times New Roman"/>
              </a:rPr>
              <a:t>numerical aperture are </a:t>
            </a:r>
            <a:r>
              <a:rPr dirty="0" sz="1200">
                <a:latin typeface="Times New Roman"/>
                <a:cs typeface="Times New Roman"/>
              </a:rPr>
              <a:t>a very </a:t>
            </a:r>
            <a:r>
              <a:rPr dirty="0" sz="1200" spc="-5">
                <a:latin typeface="Times New Roman"/>
                <a:cs typeface="Times New Roman"/>
              </a:rPr>
              <a:t>useful  measure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light-collecting </a:t>
            </a:r>
            <a:r>
              <a:rPr dirty="0" sz="1200">
                <a:latin typeface="Times New Roman"/>
                <a:cs typeface="Times New Roman"/>
              </a:rPr>
              <a:t>ability of 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fiber[1].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474" y="504806"/>
            <a:ext cx="5161425" cy="688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345307" y="516127"/>
            <a:ext cx="87121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</a:t>
            </a:r>
            <a:r>
              <a:rPr dirty="0" u="heavy" sz="1400" spc="-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20344"/>
            <a:ext cx="5302885" cy="6139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Skew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rays: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920"/>
              </a:spcBef>
            </a:pP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the preceding sections we have considered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propagation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meridional </a:t>
            </a:r>
            <a:r>
              <a:rPr dirty="0" sz="1200" spc="-10">
                <a:latin typeface="Times New Roman"/>
                <a:cs typeface="Times New Roman"/>
              </a:rPr>
              <a:t>rays </a:t>
            </a:r>
            <a:r>
              <a:rPr dirty="0" sz="1200">
                <a:latin typeface="Times New Roman"/>
                <a:cs typeface="Times New Roman"/>
              </a:rPr>
              <a:t>in  the </a:t>
            </a:r>
            <a:r>
              <a:rPr dirty="0" sz="1200" spc="-5">
                <a:latin typeface="Times New Roman"/>
                <a:cs typeface="Times New Roman"/>
              </a:rPr>
              <a:t>optical waveguide. However, another category </a:t>
            </a:r>
            <a:r>
              <a:rPr dirty="0" sz="1200">
                <a:latin typeface="Times New Roman"/>
                <a:cs typeface="Times New Roman"/>
              </a:rPr>
              <a:t>of ray </a:t>
            </a:r>
            <a:r>
              <a:rPr dirty="0" sz="1200" spc="-5">
                <a:latin typeface="Times New Roman"/>
                <a:cs typeface="Times New Roman"/>
              </a:rPr>
              <a:t>exists which is transmitted  </a:t>
            </a:r>
            <a:r>
              <a:rPr dirty="0" sz="1200">
                <a:latin typeface="Times New Roman"/>
                <a:cs typeface="Times New Roman"/>
              </a:rPr>
              <a:t>without </a:t>
            </a:r>
            <a:r>
              <a:rPr dirty="0" sz="1200" spc="-5">
                <a:latin typeface="Times New Roman"/>
                <a:cs typeface="Times New Roman"/>
              </a:rPr>
              <a:t>passing through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 axis. These </a:t>
            </a:r>
            <a:r>
              <a:rPr dirty="0" sz="1200" spc="-10">
                <a:latin typeface="Times New Roman"/>
                <a:cs typeface="Times New Roman"/>
              </a:rPr>
              <a:t>rays, </a:t>
            </a:r>
            <a:r>
              <a:rPr dirty="0" sz="1200" spc="-5">
                <a:latin typeface="Times New Roman"/>
                <a:cs typeface="Times New Roman"/>
              </a:rPr>
              <a:t>which greatly </a:t>
            </a:r>
            <a:r>
              <a:rPr dirty="0" sz="1200">
                <a:latin typeface="Times New Roman"/>
                <a:cs typeface="Times New Roman"/>
              </a:rPr>
              <a:t>outnumber the  </a:t>
            </a:r>
            <a:r>
              <a:rPr dirty="0" sz="1200" spc="-5">
                <a:latin typeface="Times New Roman"/>
                <a:cs typeface="Times New Roman"/>
              </a:rPr>
              <a:t>meridional rays, </a:t>
            </a:r>
            <a:r>
              <a:rPr dirty="0" sz="1200">
                <a:latin typeface="Times New Roman"/>
                <a:cs typeface="Times New Roman"/>
              </a:rPr>
              <a:t>follow a </a:t>
            </a:r>
            <a:r>
              <a:rPr dirty="0" sz="1200" spc="-5">
                <a:latin typeface="Times New Roman"/>
                <a:cs typeface="Times New Roman"/>
              </a:rPr>
              <a:t>helical path through </a:t>
            </a:r>
            <a:r>
              <a:rPr dirty="0" sz="1200">
                <a:latin typeface="Times New Roman"/>
                <a:cs typeface="Times New Roman"/>
              </a:rPr>
              <a:t>the fiber, </a:t>
            </a:r>
            <a:r>
              <a:rPr dirty="0" sz="1200" spc="-5">
                <a:latin typeface="Times New Roman"/>
                <a:cs typeface="Times New Roman"/>
              </a:rPr>
              <a:t>as illustrated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2.6,  </a:t>
            </a:r>
            <a:r>
              <a:rPr dirty="0" sz="1200" spc="-5">
                <a:latin typeface="Times New Roman"/>
                <a:cs typeface="Times New Roman"/>
              </a:rPr>
              <a:t>and are called skew rays.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not easy to visualize the </a:t>
            </a:r>
            <a:r>
              <a:rPr dirty="0" sz="1200" spc="-5">
                <a:latin typeface="Times New Roman"/>
                <a:cs typeface="Times New Roman"/>
              </a:rPr>
              <a:t>skew </a:t>
            </a:r>
            <a:r>
              <a:rPr dirty="0" sz="1200">
                <a:latin typeface="Times New Roman"/>
                <a:cs typeface="Times New Roman"/>
              </a:rPr>
              <a:t>ray </a:t>
            </a:r>
            <a:r>
              <a:rPr dirty="0" sz="1200" spc="-5">
                <a:latin typeface="Times New Roman"/>
                <a:cs typeface="Times New Roman"/>
              </a:rPr>
              <a:t>paths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two  dimensions, </a:t>
            </a:r>
            <a:r>
              <a:rPr dirty="0" sz="1200">
                <a:latin typeface="Times New Roman"/>
                <a:cs typeface="Times New Roman"/>
              </a:rPr>
              <a:t>but it may be </a:t>
            </a:r>
            <a:r>
              <a:rPr dirty="0" sz="1200" spc="-5">
                <a:latin typeface="Times New Roman"/>
                <a:cs typeface="Times New Roman"/>
              </a:rPr>
              <a:t>observed </a:t>
            </a:r>
            <a:r>
              <a:rPr dirty="0" sz="1200">
                <a:latin typeface="Times New Roman"/>
                <a:cs typeface="Times New Roman"/>
              </a:rPr>
              <a:t>from </a:t>
            </a:r>
            <a:r>
              <a:rPr dirty="0" sz="1200" spc="-5">
                <a:latin typeface="Times New Roman"/>
                <a:cs typeface="Times New Roman"/>
              </a:rPr>
              <a:t>Figure 2.6(b) </a:t>
            </a:r>
            <a:r>
              <a:rPr dirty="0" sz="1200">
                <a:latin typeface="Times New Roman"/>
                <a:cs typeface="Times New Roman"/>
              </a:rPr>
              <a:t>that the </a:t>
            </a:r>
            <a:r>
              <a:rPr dirty="0" sz="1200" spc="-5">
                <a:latin typeface="Times New Roman"/>
                <a:cs typeface="Times New Roman"/>
              </a:rPr>
              <a:t>helical path traced  through </a:t>
            </a:r>
            <a:r>
              <a:rPr dirty="0" sz="1200">
                <a:latin typeface="Times New Roman"/>
                <a:cs typeface="Times New Roman"/>
              </a:rPr>
              <a:t>the fiber </a:t>
            </a:r>
            <a:r>
              <a:rPr dirty="0" sz="1200" spc="-5">
                <a:latin typeface="Times New Roman"/>
                <a:cs typeface="Times New Roman"/>
              </a:rPr>
              <a:t>gives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change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direction </a:t>
            </a:r>
            <a:r>
              <a:rPr dirty="0" sz="1200">
                <a:latin typeface="Times New Roman"/>
                <a:cs typeface="Times New Roman"/>
              </a:rPr>
              <a:t>of 2γ </a:t>
            </a:r>
            <a:r>
              <a:rPr dirty="0" sz="1200" spc="-5">
                <a:latin typeface="Times New Roman"/>
                <a:cs typeface="Times New Roman"/>
              </a:rPr>
              <a:t>at each reflection, where </a:t>
            </a:r>
            <a:r>
              <a:rPr dirty="0" sz="1200">
                <a:latin typeface="Times New Roman"/>
                <a:cs typeface="Times New Roman"/>
              </a:rPr>
              <a:t>γ is the  </a:t>
            </a:r>
            <a:r>
              <a:rPr dirty="0" sz="1200" spc="-5">
                <a:latin typeface="Times New Roman"/>
                <a:cs typeface="Times New Roman"/>
              </a:rPr>
              <a:t>angle 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projection </a:t>
            </a:r>
            <a:r>
              <a:rPr dirty="0" sz="1200">
                <a:latin typeface="Times New Roman"/>
                <a:cs typeface="Times New Roman"/>
              </a:rPr>
              <a:t>of the ray in </a:t>
            </a:r>
            <a:r>
              <a:rPr dirty="0" sz="1200" spc="-5">
                <a:latin typeface="Times New Roman"/>
                <a:cs typeface="Times New Roman"/>
              </a:rPr>
              <a:t>two dimensions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radius </a:t>
            </a:r>
            <a:r>
              <a:rPr dirty="0" sz="1200">
                <a:latin typeface="Times New Roman"/>
                <a:cs typeface="Times New Roman"/>
              </a:rPr>
              <a:t>of the fiber  </a:t>
            </a:r>
            <a:r>
              <a:rPr dirty="0" sz="1200" spc="-5">
                <a:latin typeface="Times New Roman"/>
                <a:cs typeface="Times New Roman"/>
              </a:rPr>
              <a:t>core at </a:t>
            </a:r>
            <a:r>
              <a:rPr dirty="0" sz="1200">
                <a:latin typeface="Times New Roman"/>
                <a:cs typeface="Times New Roman"/>
              </a:rPr>
              <a:t>the point of</a:t>
            </a:r>
            <a:r>
              <a:rPr dirty="0" sz="1200" spc="-5">
                <a:latin typeface="Times New Roman"/>
                <a:cs typeface="Times New Roman"/>
              </a:rPr>
              <a:t> reflection[1].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geometry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situation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illustrated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Figure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2.7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where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skew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shown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437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incident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5">
                <a:latin typeface="Times New Roman"/>
                <a:cs typeface="Times New Roman"/>
              </a:rPr>
              <a:t>fiber core at </a:t>
            </a:r>
            <a:r>
              <a:rPr dirty="0" sz="1200">
                <a:latin typeface="Times New Roman"/>
                <a:cs typeface="Times New Roman"/>
              </a:rPr>
              <a:t>the point 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5">
                <a:latin typeface="Times New Roman"/>
                <a:cs typeface="Times New Roman"/>
              </a:rPr>
              <a:t>at an angle </a:t>
            </a:r>
            <a:r>
              <a:rPr dirty="0" sz="1200">
                <a:latin typeface="Times New Roman"/>
                <a:cs typeface="Times New Roman"/>
              </a:rPr>
              <a:t>θs to the </a:t>
            </a:r>
            <a:r>
              <a:rPr dirty="0" sz="1200" spc="-5">
                <a:latin typeface="Times New Roman"/>
                <a:cs typeface="Times New Roman"/>
              </a:rPr>
              <a:t>normal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 end  face. </a:t>
            </a:r>
            <a:r>
              <a:rPr dirty="0" sz="1200">
                <a:latin typeface="Times New Roman"/>
                <a:cs typeface="Times New Roman"/>
              </a:rPr>
              <a:t>The ray </a:t>
            </a:r>
            <a:r>
              <a:rPr dirty="0" sz="1200" spc="-5">
                <a:latin typeface="Times New Roman"/>
                <a:cs typeface="Times New Roman"/>
              </a:rPr>
              <a:t>is refracted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air–core interface before traveling </a:t>
            </a:r>
            <a:r>
              <a:rPr dirty="0" sz="1200">
                <a:latin typeface="Times New Roman"/>
                <a:cs typeface="Times New Roman"/>
              </a:rPr>
              <a:t>to the point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>
                <a:latin typeface="Times New Roman"/>
                <a:cs typeface="Times New Roman"/>
              </a:rPr>
              <a:t>in the  </a:t>
            </a:r>
            <a:r>
              <a:rPr dirty="0" sz="1200" spc="-5">
                <a:latin typeface="Times New Roman"/>
                <a:cs typeface="Times New Roman"/>
              </a:rPr>
              <a:t>same plane.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angles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incidence and reflection at </a:t>
            </a:r>
            <a:r>
              <a:rPr dirty="0" sz="1200">
                <a:latin typeface="Times New Roman"/>
                <a:cs typeface="Times New Roman"/>
              </a:rPr>
              <a:t>the point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 spc="-5">
                <a:latin typeface="Times New Roman"/>
                <a:cs typeface="Times New Roman"/>
              </a:rPr>
              <a:t>are φ, which </a:t>
            </a:r>
            <a:r>
              <a:rPr dirty="0" sz="1200">
                <a:latin typeface="Times New Roman"/>
                <a:cs typeface="Times New Roman"/>
              </a:rPr>
              <a:t>is  </a:t>
            </a:r>
            <a:r>
              <a:rPr dirty="0" sz="1200" spc="-5">
                <a:latin typeface="Times New Roman"/>
                <a:cs typeface="Times New Roman"/>
              </a:rPr>
              <a:t>greater </a:t>
            </a:r>
            <a:r>
              <a:rPr dirty="0" sz="1200">
                <a:latin typeface="Times New Roman"/>
                <a:cs typeface="Times New Roman"/>
              </a:rPr>
              <a:t>than the </a:t>
            </a:r>
            <a:r>
              <a:rPr dirty="0" sz="1200" spc="-5">
                <a:latin typeface="Times New Roman"/>
                <a:cs typeface="Times New Roman"/>
              </a:rPr>
              <a:t>critical angle </a:t>
            </a:r>
            <a:r>
              <a:rPr dirty="0" sz="1200">
                <a:latin typeface="Times New Roman"/>
                <a:cs typeface="Times New Roman"/>
              </a:rPr>
              <a:t>for the core–cladding </a:t>
            </a:r>
            <a:r>
              <a:rPr dirty="0" sz="1200" spc="-5">
                <a:latin typeface="Times New Roman"/>
                <a:cs typeface="Times New Roman"/>
              </a:rPr>
              <a:t>interface. When considering </a:t>
            </a:r>
            <a:r>
              <a:rPr dirty="0" sz="1200">
                <a:latin typeface="Times New Roman"/>
                <a:cs typeface="Times New Roman"/>
              </a:rPr>
              <a:t>the  ray </a:t>
            </a: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 i="1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1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necessary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resolve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direction </a:t>
            </a:r>
            <a:r>
              <a:rPr dirty="0" sz="1200">
                <a:latin typeface="Times New Roman"/>
                <a:cs typeface="Times New Roman"/>
              </a:rPr>
              <a:t>of the ray path </a:t>
            </a:r>
            <a:r>
              <a:rPr dirty="0" sz="1200" spc="-5" i="1">
                <a:latin typeface="Times New Roman"/>
                <a:cs typeface="Times New Roman"/>
              </a:rPr>
              <a:t>AB </a:t>
            </a:r>
            <a:r>
              <a:rPr dirty="0" sz="1200">
                <a:latin typeface="Times New Roman"/>
                <a:cs typeface="Times New Roman"/>
              </a:rPr>
              <a:t>to the  </a:t>
            </a:r>
            <a:r>
              <a:rPr dirty="0" sz="1200" spc="-5">
                <a:latin typeface="Times New Roman"/>
                <a:cs typeface="Times New Roman"/>
              </a:rPr>
              <a:t>core radius at </a:t>
            </a:r>
            <a:r>
              <a:rPr dirty="0" sz="1200">
                <a:latin typeface="Times New Roman"/>
                <a:cs typeface="Times New Roman"/>
              </a:rPr>
              <a:t>the point </a:t>
            </a:r>
            <a:r>
              <a:rPr dirty="0" sz="1200" spc="-5" i="1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. 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incident and reflected rays at </a:t>
            </a:r>
            <a:r>
              <a:rPr dirty="0" sz="1200">
                <a:latin typeface="Times New Roman"/>
                <a:cs typeface="Times New Roman"/>
              </a:rPr>
              <a:t>the point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 spc="-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in the  </a:t>
            </a:r>
            <a:r>
              <a:rPr dirty="0" sz="1200" spc="-5">
                <a:latin typeface="Times New Roman"/>
                <a:cs typeface="Times New Roman"/>
              </a:rPr>
              <a:t>same plane, </a:t>
            </a:r>
            <a:r>
              <a:rPr dirty="0" sz="1200">
                <a:latin typeface="Times New Roman"/>
                <a:cs typeface="Times New Roman"/>
              </a:rPr>
              <a:t>this is </a:t>
            </a:r>
            <a:r>
              <a:rPr dirty="0" sz="1200" spc="-5">
                <a:latin typeface="Times New Roman"/>
                <a:cs typeface="Times New Roman"/>
              </a:rPr>
              <a:t>simply cos φ. However, </a:t>
            </a:r>
            <a:r>
              <a:rPr dirty="0" sz="1200">
                <a:latin typeface="Times New Roman"/>
                <a:cs typeface="Times New Roman"/>
              </a:rPr>
              <a:t>if the two </a:t>
            </a:r>
            <a:r>
              <a:rPr dirty="0" sz="1200" spc="-5">
                <a:latin typeface="Times New Roman"/>
                <a:cs typeface="Times New Roman"/>
              </a:rPr>
              <a:t>perpendicular </a:t>
            </a:r>
            <a:r>
              <a:rPr dirty="0" sz="1200">
                <a:latin typeface="Times New Roman"/>
                <a:cs typeface="Times New Roman"/>
              </a:rPr>
              <a:t>planes </a:t>
            </a:r>
            <a:r>
              <a:rPr dirty="0" sz="1200" spc="-5">
                <a:latin typeface="Times New Roman"/>
                <a:cs typeface="Times New Roman"/>
              </a:rPr>
              <a:t>through  which </a:t>
            </a:r>
            <a:r>
              <a:rPr dirty="0" sz="1200">
                <a:latin typeface="Times New Roman"/>
                <a:cs typeface="Times New Roman"/>
              </a:rPr>
              <a:t>the ray </a:t>
            </a:r>
            <a:r>
              <a:rPr dirty="0" sz="1200" spc="-5">
                <a:latin typeface="Times New Roman"/>
                <a:cs typeface="Times New Roman"/>
              </a:rPr>
              <a:t>path </a:t>
            </a:r>
            <a:r>
              <a:rPr dirty="0" sz="1200" spc="-5" i="1">
                <a:latin typeface="Times New Roman"/>
                <a:cs typeface="Times New Roman"/>
              </a:rPr>
              <a:t>AB </a:t>
            </a:r>
            <a:r>
              <a:rPr dirty="0" sz="1200" spc="-5">
                <a:latin typeface="Times New Roman"/>
                <a:cs typeface="Times New Roman"/>
              </a:rPr>
              <a:t>traverses </a:t>
            </a:r>
            <a:r>
              <a:rPr dirty="0" sz="1200">
                <a:latin typeface="Times New Roman"/>
                <a:cs typeface="Times New Roman"/>
              </a:rPr>
              <a:t>are </a:t>
            </a:r>
            <a:r>
              <a:rPr dirty="0" sz="1200" spc="-5">
                <a:latin typeface="Times New Roman"/>
                <a:cs typeface="Times New Roman"/>
              </a:rPr>
              <a:t>considered, </a:t>
            </a:r>
            <a:r>
              <a:rPr dirty="0" sz="1200">
                <a:latin typeface="Times New Roman"/>
                <a:cs typeface="Times New Roman"/>
              </a:rPr>
              <a:t>then γ is the </a:t>
            </a:r>
            <a:r>
              <a:rPr dirty="0" sz="1200" spc="-5">
                <a:latin typeface="Times New Roman"/>
                <a:cs typeface="Times New Roman"/>
              </a:rPr>
              <a:t>angle 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core  radius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projection </a:t>
            </a:r>
            <a:r>
              <a:rPr dirty="0" sz="1200">
                <a:latin typeface="Times New Roman"/>
                <a:cs typeface="Times New Roman"/>
              </a:rPr>
              <a:t>of the ray onto a plane </a:t>
            </a:r>
            <a:r>
              <a:rPr dirty="0" sz="1200" i="1">
                <a:latin typeface="Times New Roman"/>
                <a:cs typeface="Times New Roman"/>
              </a:rPr>
              <a:t>BRS </a:t>
            </a:r>
            <a:r>
              <a:rPr dirty="0" sz="1200" spc="-5">
                <a:latin typeface="Times New Roman"/>
                <a:cs typeface="Times New Roman"/>
              </a:rPr>
              <a:t>normal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core </a:t>
            </a:r>
            <a:r>
              <a:rPr dirty="0" sz="1200">
                <a:latin typeface="Times New Roman"/>
                <a:cs typeface="Times New Roman"/>
              </a:rPr>
              <a:t>axis,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θ is  the </a:t>
            </a:r>
            <a:r>
              <a:rPr dirty="0" sz="1200" spc="-5">
                <a:latin typeface="Times New Roman"/>
                <a:cs typeface="Times New Roman"/>
              </a:rPr>
              <a:t>angle between </a:t>
            </a:r>
            <a:r>
              <a:rPr dirty="0" sz="1200">
                <a:latin typeface="Times New Roman"/>
                <a:cs typeface="Times New Roman"/>
              </a:rPr>
              <a:t>the ray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a line </a:t>
            </a:r>
            <a:r>
              <a:rPr dirty="0" sz="1200" spc="-5" i="1">
                <a:latin typeface="Times New Roman"/>
                <a:cs typeface="Times New Roman"/>
              </a:rPr>
              <a:t>AT </a:t>
            </a:r>
            <a:r>
              <a:rPr dirty="0" sz="1200" spc="-5">
                <a:latin typeface="Times New Roman"/>
                <a:cs typeface="Times New Roman"/>
              </a:rPr>
              <a:t>drawn parallel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core axis. </a:t>
            </a:r>
            <a:r>
              <a:rPr dirty="0" sz="1200">
                <a:latin typeface="Times New Roman"/>
                <a:cs typeface="Times New Roman"/>
              </a:rPr>
              <a:t>Thus to  </a:t>
            </a:r>
            <a:r>
              <a:rPr dirty="0" sz="1200" spc="-5">
                <a:latin typeface="Times New Roman"/>
                <a:cs typeface="Times New Roman"/>
              </a:rPr>
              <a:t>resolve </a:t>
            </a:r>
            <a:r>
              <a:rPr dirty="0" sz="1200">
                <a:latin typeface="Times New Roman"/>
                <a:cs typeface="Times New Roman"/>
              </a:rPr>
              <a:t>the ray </a:t>
            </a:r>
            <a:r>
              <a:rPr dirty="0" sz="1200" spc="-5">
                <a:latin typeface="Times New Roman"/>
                <a:cs typeface="Times New Roman"/>
              </a:rPr>
              <a:t>path </a:t>
            </a:r>
            <a:r>
              <a:rPr dirty="0" sz="1200" i="1">
                <a:latin typeface="Times New Roman"/>
                <a:cs typeface="Times New Roman"/>
              </a:rPr>
              <a:t>AB </a:t>
            </a:r>
            <a:r>
              <a:rPr dirty="0" sz="1200" spc="-5">
                <a:latin typeface="Times New Roman"/>
                <a:cs typeface="Times New Roman"/>
              </a:rPr>
              <a:t>relative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radius </a:t>
            </a:r>
            <a:r>
              <a:rPr dirty="0" sz="1200" i="1">
                <a:latin typeface="Times New Roman"/>
                <a:cs typeface="Times New Roman"/>
              </a:rPr>
              <a:t>BR </a:t>
            </a:r>
            <a:r>
              <a:rPr dirty="0" sz="1200">
                <a:latin typeface="Times New Roman"/>
                <a:cs typeface="Times New Roman"/>
              </a:rPr>
              <a:t>in these </a:t>
            </a:r>
            <a:r>
              <a:rPr dirty="0" sz="1200" spc="-5">
                <a:latin typeface="Times New Roman"/>
                <a:cs typeface="Times New Roman"/>
              </a:rPr>
              <a:t>two perpendicular planes  requires multiplication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cos </a:t>
            </a:r>
            <a:r>
              <a:rPr dirty="0" sz="1200">
                <a:latin typeface="Times New Roman"/>
                <a:cs typeface="Times New Roman"/>
              </a:rPr>
              <a:t>γ </a:t>
            </a:r>
            <a:r>
              <a:rPr dirty="0" sz="1200" spc="-5">
                <a:latin typeface="Times New Roman"/>
                <a:cs typeface="Times New Roman"/>
              </a:rPr>
              <a:t>and sin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θ[1].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671" y="666306"/>
            <a:ext cx="4427829" cy="2101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3145281"/>
            <a:ext cx="5302250" cy="1743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Hence,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reflection at </a:t>
            </a:r>
            <a:r>
              <a:rPr dirty="0" sz="1200">
                <a:latin typeface="Times New Roman"/>
                <a:cs typeface="Times New Roman"/>
              </a:rPr>
              <a:t>point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an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φ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given </a:t>
            </a:r>
            <a:r>
              <a:rPr dirty="0" sz="1200" spc="-10">
                <a:latin typeface="Times New Roman"/>
                <a:cs typeface="Times New Roman"/>
              </a:rPr>
              <a:t>by: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200" spc="-5" b="1">
                <a:latin typeface="Times New Roman"/>
                <a:cs typeface="Times New Roman"/>
              </a:rPr>
              <a:t>cos </a:t>
            </a:r>
            <a:r>
              <a:rPr dirty="0" sz="1200" b="1">
                <a:latin typeface="Times New Roman"/>
                <a:cs typeface="Times New Roman"/>
              </a:rPr>
              <a:t>γ </a:t>
            </a:r>
            <a:r>
              <a:rPr dirty="0" sz="1200" spc="-5" b="1">
                <a:latin typeface="Times New Roman"/>
                <a:cs typeface="Times New Roman"/>
              </a:rPr>
              <a:t>sin </a:t>
            </a:r>
            <a:r>
              <a:rPr dirty="0" sz="1200" b="1">
                <a:latin typeface="Times New Roman"/>
                <a:cs typeface="Times New Roman"/>
              </a:rPr>
              <a:t>θ = </a:t>
            </a:r>
            <a:r>
              <a:rPr dirty="0" sz="1200" spc="-5" b="1">
                <a:latin typeface="Times New Roman"/>
                <a:cs typeface="Times New Roman"/>
              </a:rPr>
              <a:t>cos </a:t>
            </a:r>
            <a:r>
              <a:rPr dirty="0" sz="1200" b="1">
                <a:latin typeface="Times New Roman"/>
                <a:cs typeface="Times New Roman"/>
              </a:rPr>
              <a:t>φ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(8)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200" spc="-5">
                <a:latin typeface="Times New Roman"/>
                <a:cs typeface="Times New Roman"/>
              </a:rPr>
              <a:t>Using the trigonometrical relationship </a:t>
            </a:r>
            <a:r>
              <a:rPr dirty="0" sz="1200">
                <a:latin typeface="Times New Roman"/>
                <a:cs typeface="Times New Roman"/>
              </a:rPr>
              <a:t>sin</a:t>
            </a:r>
            <a:r>
              <a:rPr dirty="0" baseline="31250" sz="1200">
                <a:latin typeface="Times New Roman"/>
                <a:cs typeface="Times New Roman"/>
              </a:rPr>
              <a:t>2 </a:t>
            </a:r>
            <a:r>
              <a:rPr dirty="0" sz="1200">
                <a:latin typeface="Times New Roman"/>
                <a:cs typeface="Times New Roman"/>
              </a:rPr>
              <a:t>φ + </a:t>
            </a:r>
            <a:r>
              <a:rPr dirty="0" sz="1200" spc="-10">
                <a:latin typeface="Times New Roman"/>
                <a:cs typeface="Times New Roman"/>
              </a:rPr>
              <a:t>cos</a:t>
            </a:r>
            <a:r>
              <a:rPr dirty="0" baseline="31250" sz="1200" spc="-15">
                <a:latin typeface="Times New Roman"/>
                <a:cs typeface="Times New Roman"/>
              </a:rPr>
              <a:t>2 </a:t>
            </a:r>
            <a:r>
              <a:rPr dirty="0" sz="1200">
                <a:latin typeface="Times New Roman"/>
                <a:cs typeface="Times New Roman"/>
              </a:rPr>
              <a:t>φ =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1becomes: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cos </a:t>
            </a:r>
            <a:r>
              <a:rPr dirty="0" sz="1200" b="1">
                <a:latin typeface="Times New Roman"/>
                <a:cs typeface="Times New Roman"/>
              </a:rPr>
              <a:t>γ </a:t>
            </a:r>
            <a:r>
              <a:rPr dirty="0" sz="1200" spc="-5" b="1">
                <a:latin typeface="Times New Roman"/>
                <a:cs typeface="Times New Roman"/>
              </a:rPr>
              <a:t>sin </a:t>
            </a:r>
            <a:r>
              <a:rPr dirty="0" sz="1200" b="1">
                <a:latin typeface="Times New Roman"/>
                <a:cs typeface="Times New Roman"/>
              </a:rPr>
              <a:t>θ = </a:t>
            </a:r>
            <a:r>
              <a:rPr dirty="0" sz="1200" spc="-5" b="1">
                <a:latin typeface="Times New Roman"/>
                <a:cs typeface="Times New Roman"/>
              </a:rPr>
              <a:t>cos </a:t>
            </a:r>
            <a:r>
              <a:rPr dirty="0" sz="1200" b="1">
                <a:latin typeface="Times New Roman"/>
                <a:cs typeface="Times New Roman"/>
              </a:rPr>
              <a:t>φ = </a:t>
            </a:r>
            <a:r>
              <a:rPr dirty="0" sz="1200" spc="-5" b="1">
                <a:latin typeface="Times New Roman"/>
                <a:cs typeface="Times New Roman"/>
              </a:rPr>
              <a:t>(1 </a:t>
            </a:r>
            <a:r>
              <a:rPr dirty="0" sz="1200" b="1">
                <a:latin typeface="Times New Roman"/>
                <a:cs typeface="Times New Roman"/>
              </a:rPr>
              <a:t>− sin</a:t>
            </a:r>
            <a:r>
              <a:rPr dirty="0" baseline="27777" sz="1200" b="1">
                <a:latin typeface="Times New Roman"/>
                <a:cs typeface="Times New Roman"/>
              </a:rPr>
              <a:t>2 </a:t>
            </a:r>
            <a:r>
              <a:rPr dirty="0" sz="1200" spc="-5" b="1">
                <a:latin typeface="Times New Roman"/>
                <a:cs typeface="Times New Roman"/>
              </a:rPr>
              <a:t>φ)</a:t>
            </a:r>
            <a:r>
              <a:rPr dirty="0" baseline="27777" sz="1200" spc="-7" b="1">
                <a:latin typeface="Times New Roman"/>
                <a:cs typeface="Times New Roman"/>
              </a:rPr>
              <a:t>1\2</a:t>
            </a:r>
            <a:r>
              <a:rPr dirty="0" baseline="27777" sz="1200" spc="187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(9)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ts val="1330"/>
              </a:lnSpc>
            </a:pPr>
            <a:r>
              <a:rPr dirty="0" baseline="2314" sz="1800" spc="-7">
                <a:latin typeface="Times New Roman"/>
                <a:cs typeface="Times New Roman"/>
              </a:rPr>
              <a:t>Then </a:t>
            </a:r>
            <a:r>
              <a:rPr dirty="0" baseline="2314" sz="1800" b="1">
                <a:latin typeface="Times New Roman"/>
                <a:cs typeface="Times New Roman"/>
              </a:rPr>
              <a:t>φ = </a:t>
            </a:r>
            <a:r>
              <a:rPr dirty="0" baseline="2314" sz="1800" spc="-7" b="1">
                <a:latin typeface="Times New Roman"/>
                <a:cs typeface="Times New Roman"/>
              </a:rPr>
              <a:t>φc </a:t>
            </a:r>
            <a:r>
              <a:rPr dirty="0" baseline="2314" sz="1800">
                <a:latin typeface="Times New Roman"/>
                <a:cs typeface="Times New Roman"/>
              </a:rPr>
              <a:t>for the core–cladding </a:t>
            </a:r>
            <a:r>
              <a:rPr dirty="0" baseline="2314" sz="1800" spc="-7">
                <a:latin typeface="Times New Roman"/>
                <a:cs typeface="Times New Roman"/>
              </a:rPr>
              <a:t>interface and </a:t>
            </a:r>
            <a:r>
              <a:rPr dirty="0" baseline="2314" sz="1800" spc="-7" b="1">
                <a:latin typeface="Times New Roman"/>
                <a:cs typeface="Times New Roman"/>
              </a:rPr>
              <a:t>sin φc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2</a:t>
            </a:r>
            <a:r>
              <a:rPr dirty="0" baseline="2314" sz="1800" spc="-7" b="1">
                <a:latin typeface="Times New Roman"/>
                <a:cs typeface="Times New Roman"/>
              </a:rPr>
              <a:t>/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>
                <a:latin typeface="Times New Roman"/>
                <a:cs typeface="Times New Roman"/>
              </a:rPr>
              <a:t>. Hence, </a:t>
            </a:r>
            <a:r>
              <a:rPr dirty="0" baseline="2314" sz="1800">
                <a:latin typeface="Times New Roman"/>
                <a:cs typeface="Times New Roman"/>
              </a:rPr>
              <a:t>Eq. (9) may 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written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0863" y="5014086"/>
            <a:ext cx="1485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2875" sz="1275">
                <a:latin typeface="Cambria Math"/>
                <a:cs typeface="Cambria Math"/>
              </a:rPr>
              <a:t>𝒏</a:t>
            </a:r>
            <a:r>
              <a:rPr dirty="0" sz="700" spc="-5">
                <a:latin typeface="Cambria Math"/>
                <a:cs typeface="Cambria Math"/>
              </a:rPr>
              <a:t>𝟐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0967" y="5277738"/>
            <a:ext cx="78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Cambria Math"/>
                <a:cs typeface="Cambria Math"/>
              </a:rPr>
              <a:t>𝟏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0863" y="5183251"/>
            <a:ext cx="1485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2875" sz="1275">
                <a:latin typeface="Cambria Math"/>
                <a:cs typeface="Cambria Math"/>
              </a:rPr>
              <a:t>𝒏</a:t>
            </a:r>
            <a:r>
              <a:rPr dirty="0" sz="700" spc="-5">
                <a:latin typeface="Cambria Math"/>
                <a:cs typeface="Cambria Math"/>
              </a:rPr>
              <a:t>𝟐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105526"/>
            <a:ext cx="2347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089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c</a:t>
            </a:r>
            <a:r>
              <a:rPr dirty="0" sz="1200" b="1">
                <a:latin typeface="Times New Roman"/>
                <a:cs typeface="Times New Roman"/>
              </a:rPr>
              <a:t>os γ </a:t>
            </a:r>
            <a:r>
              <a:rPr dirty="0" sz="1200" spc="-5" b="1">
                <a:latin typeface="Times New Roman"/>
                <a:cs typeface="Times New Roman"/>
              </a:rPr>
              <a:t>si</a:t>
            </a:r>
            <a:r>
              <a:rPr dirty="0" sz="1200" b="1">
                <a:latin typeface="Times New Roman"/>
                <a:cs typeface="Times New Roman"/>
              </a:rPr>
              <a:t>n</a:t>
            </a:r>
            <a:r>
              <a:rPr dirty="0" sz="1200" spc="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θ ≤ </a:t>
            </a:r>
            <a:r>
              <a:rPr dirty="0" sz="1200" spc="-10" b="1">
                <a:latin typeface="Times New Roman"/>
                <a:cs typeface="Times New Roman"/>
              </a:rPr>
              <a:t>c</a:t>
            </a:r>
            <a:r>
              <a:rPr dirty="0" sz="1200" b="1">
                <a:latin typeface="Times New Roman"/>
                <a:cs typeface="Times New Roman"/>
              </a:rPr>
              <a:t>os </a:t>
            </a:r>
            <a:r>
              <a:rPr dirty="0" sz="1200" spc="-5" b="1">
                <a:latin typeface="Times New Roman"/>
                <a:cs typeface="Times New Roman"/>
              </a:rPr>
              <a:t>φ</a:t>
            </a:r>
            <a:r>
              <a:rPr dirty="0" sz="1200" b="1">
                <a:latin typeface="Times New Roman"/>
                <a:cs typeface="Times New Roman"/>
              </a:rPr>
              <a:t>c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=</a:t>
            </a:r>
            <a:r>
              <a:rPr dirty="0" sz="1200" spc="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(</a:t>
            </a:r>
            <a:r>
              <a:rPr dirty="0" sz="1200" b="1">
                <a:latin typeface="Times New Roman"/>
                <a:cs typeface="Times New Roman"/>
              </a:rPr>
              <a:t>1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−  </a:t>
            </a:r>
            <a:r>
              <a:rPr dirty="0" u="sng" baseline="39682" sz="105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9682" sz="10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9682" sz="1050" spc="3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9682" sz="1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𝟐</a:t>
            </a:r>
            <a:r>
              <a:rPr dirty="0" baseline="39682" sz="1050">
                <a:latin typeface="Cambria Math"/>
                <a:cs typeface="Cambria Math"/>
              </a:rPr>
              <a:t> </a:t>
            </a:r>
            <a:r>
              <a:rPr dirty="0" baseline="39682" sz="1050" spc="-6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)	</a:t>
            </a:r>
            <a:r>
              <a:rPr dirty="0" sz="1200" spc="-5" b="1">
                <a:latin typeface="Times New Roman"/>
                <a:cs typeface="Times New Roman"/>
              </a:rPr>
              <a:t>(</a:t>
            </a:r>
            <a:r>
              <a:rPr dirty="0" sz="1200" b="1">
                <a:latin typeface="Times New Roman"/>
                <a:cs typeface="Times New Roman"/>
              </a:rPr>
              <a:t>10)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5532246"/>
            <a:ext cx="5298440" cy="1435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Furthermore, </a:t>
            </a:r>
            <a:r>
              <a:rPr dirty="0" sz="1200">
                <a:latin typeface="Times New Roman"/>
                <a:cs typeface="Times New Roman"/>
              </a:rPr>
              <a:t>using </a:t>
            </a:r>
            <a:r>
              <a:rPr dirty="0" sz="1200" spc="-5">
                <a:latin typeface="Times New Roman"/>
                <a:cs typeface="Times New Roman"/>
              </a:rPr>
              <a:t>Snell’s law at </a:t>
            </a:r>
            <a:r>
              <a:rPr dirty="0" sz="1200">
                <a:latin typeface="Times New Roman"/>
                <a:cs typeface="Times New Roman"/>
              </a:rPr>
              <a:t>the point </a:t>
            </a:r>
            <a:r>
              <a:rPr dirty="0" sz="1200" spc="-5" i="1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, </a:t>
            </a:r>
            <a:r>
              <a:rPr dirty="0" sz="1200">
                <a:latin typeface="Times New Roman"/>
                <a:cs typeface="Times New Roman"/>
              </a:rPr>
              <a:t>following Eq. (2.1) </a:t>
            </a:r>
            <a:r>
              <a:rPr dirty="0" sz="1200" spc="-10">
                <a:latin typeface="Times New Roman"/>
                <a:cs typeface="Times New Roman"/>
              </a:rPr>
              <a:t>we </a:t>
            </a:r>
            <a:r>
              <a:rPr dirty="0" sz="1200" spc="-5">
                <a:latin typeface="Times New Roman"/>
                <a:cs typeface="Times New Roman"/>
              </a:rPr>
              <a:t>can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write: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o </a:t>
            </a:r>
            <a:r>
              <a:rPr dirty="0" baseline="2314" sz="1800" spc="-7" b="1">
                <a:latin typeface="Times New Roman"/>
                <a:cs typeface="Times New Roman"/>
              </a:rPr>
              <a:t>sin </a:t>
            </a:r>
            <a:r>
              <a:rPr dirty="0" baseline="2314" sz="1800" b="1">
                <a:latin typeface="Times New Roman"/>
                <a:cs typeface="Times New Roman"/>
              </a:rPr>
              <a:t>θa = 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 </a:t>
            </a:r>
            <a:r>
              <a:rPr dirty="0" baseline="2314" sz="1800" spc="-7" b="1">
                <a:latin typeface="Times New Roman"/>
                <a:cs typeface="Times New Roman"/>
              </a:rPr>
              <a:t>sinθ</a:t>
            </a:r>
            <a:r>
              <a:rPr dirty="0" baseline="2314" sz="1800" spc="-277" b="1">
                <a:latin typeface="Times New Roman"/>
                <a:cs typeface="Times New Roman"/>
              </a:rPr>
              <a:t> </a:t>
            </a:r>
            <a:r>
              <a:rPr dirty="0" baseline="2314" sz="1800" b="1">
                <a:latin typeface="Times New Roman"/>
                <a:cs typeface="Times New Roman"/>
              </a:rPr>
              <a:t>(11)</a:t>
            </a:r>
            <a:endParaRPr baseline="2314" sz="1800">
              <a:latin typeface="Times New Roman"/>
              <a:cs typeface="Times New Roman"/>
            </a:endParaRPr>
          </a:p>
          <a:p>
            <a:pPr marL="12700" marR="5080">
              <a:lnSpc>
                <a:spcPct val="144200"/>
              </a:lnSpc>
              <a:spcBef>
                <a:spcPts val="635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Times New Roman"/>
                <a:cs typeface="Times New Roman"/>
              </a:rPr>
              <a:t>θa </a:t>
            </a:r>
            <a:r>
              <a:rPr dirty="0" sz="1200" spc="-5">
                <a:latin typeface="Times New Roman"/>
                <a:cs typeface="Times New Roman"/>
              </a:rPr>
              <a:t>represents </a:t>
            </a:r>
            <a:r>
              <a:rPr dirty="0" sz="1200">
                <a:latin typeface="Times New Roman"/>
                <a:cs typeface="Times New Roman"/>
              </a:rPr>
              <a:t>the maximum input axial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meridional rays, as expressed 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Section </a:t>
            </a:r>
            <a:r>
              <a:rPr dirty="0" sz="1200">
                <a:latin typeface="Times New Roman"/>
                <a:cs typeface="Times New Roman"/>
              </a:rPr>
              <a:t>2.2.2,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θ is the </a:t>
            </a:r>
            <a:r>
              <a:rPr dirty="0" sz="1200" spc="-5">
                <a:latin typeface="Times New Roman"/>
                <a:cs typeface="Times New Roman"/>
              </a:rPr>
              <a:t>internal </a:t>
            </a:r>
            <a:r>
              <a:rPr dirty="0" sz="1200">
                <a:latin typeface="Times New Roman"/>
                <a:cs typeface="Times New Roman"/>
              </a:rPr>
              <a:t>axial </a:t>
            </a:r>
            <a:r>
              <a:rPr dirty="0" sz="1200" spc="-5">
                <a:latin typeface="Times New Roman"/>
                <a:cs typeface="Times New Roman"/>
              </a:rPr>
              <a:t>angle. Hence substituting </a:t>
            </a:r>
            <a:r>
              <a:rPr dirty="0" sz="1200">
                <a:latin typeface="Times New Roman"/>
                <a:cs typeface="Times New Roman"/>
              </a:rPr>
              <a:t>for sin θ </a:t>
            </a:r>
            <a:r>
              <a:rPr dirty="0" sz="1200" spc="-5">
                <a:latin typeface="Times New Roman"/>
                <a:cs typeface="Times New Roman"/>
              </a:rPr>
              <a:t>from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Eq.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latin typeface="Times New Roman"/>
                <a:cs typeface="Times New Roman"/>
              </a:rPr>
              <a:t>(10) into Eq. (11)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gives[1]: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7192136"/>
            <a:ext cx="647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 Math"/>
                <a:cs typeface="Cambria Math"/>
              </a:rPr>
              <a:t>𝐬𝐢𝐧 𝜽</a:t>
            </a:r>
            <a:r>
              <a:rPr dirty="0" baseline="-16339" sz="1275" spc="-7">
                <a:latin typeface="Cambria Math"/>
                <a:cs typeface="Cambria Math"/>
              </a:rPr>
              <a:t>𝒂𝒔</a:t>
            </a:r>
            <a:r>
              <a:rPr dirty="0" baseline="-16339" sz="1275" spc="89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1510" y="7150989"/>
            <a:ext cx="90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9722" y="7313802"/>
            <a:ext cx="582930" cy="0"/>
          </a:xfrm>
          <a:custGeom>
            <a:avLst/>
            <a:gdLst/>
            <a:ahLst/>
            <a:cxnLst/>
            <a:rect l="l" t="t" r="r" b="b"/>
            <a:pathLst>
              <a:path w="582930" h="0">
                <a:moveTo>
                  <a:pt x="0" y="0"/>
                </a:moveTo>
                <a:lnTo>
                  <a:pt x="5824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48610" y="7106792"/>
            <a:ext cx="2432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𝒄</a:t>
            </a:r>
            <a:r>
              <a:rPr dirty="0" sz="850" spc="110">
                <a:latin typeface="Cambria Math"/>
                <a:cs typeface="Cambria Math"/>
              </a:rPr>
              <a:t> </a:t>
            </a:r>
            <a:r>
              <a:rPr dirty="0" baseline="-30092" sz="1800">
                <a:latin typeface="Cambria Math"/>
                <a:cs typeface="Cambria Math"/>
              </a:rPr>
              <a:t>=</a:t>
            </a:r>
            <a:endParaRPr baseline="-30092"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7022" y="7076312"/>
            <a:ext cx="1125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4094" algn="l"/>
              </a:tabLst>
            </a:pPr>
            <a:r>
              <a:rPr dirty="0" sz="1200">
                <a:latin typeface="Cambria Math"/>
                <a:cs typeface="Cambria Math"/>
              </a:rPr>
              <a:t>𝐧 </a:t>
            </a:r>
            <a:r>
              <a:rPr dirty="0" sz="1200" spc="25">
                <a:latin typeface="Cambria Math"/>
                <a:cs typeface="Cambria Math"/>
              </a:rPr>
              <a:t> </a:t>
            </a:r>
            <a:r>
              <a:rPr dirty="0" sz="1200" spc="-5">
                <a:latin typeface="Cambria Math"/>
                <a:cs typeface="Cambria Math"/>
              </a:rPr>
              <a:t>𝐜𝐨</a:t>
            </a:r>
            <a:r>
              <a:rPr dirty="0" sz="1200">
                <a:latin typeface="Cambria Math"/>
                <a:cs typeface="Cambria Math"/>
              </a:rPr>
              <a:t>𝐬</a:t>
            </a:r>
            <a:r>
              <a:rPr dirty="0" sz="1200" spc="-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∅	𝒏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7730" y="7150989"/>
            <a:ext cx="90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5310" y="7294244"/>
            <a:ext cx="1365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8355" algn="l"/>
              </a:tabLst>
            </a:pP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-16339" sz="1275">
                <a:latin typeface="Cambria Math"/>
                <a:cs typeface="Cambria Math"/>
              </a:rPr>
              <a:t>𝒐</a:t>
            </a:r>
            <a:r>
              <a:rPr dirty="0" baseline="-16339" sz="1275" spc="89">
                <a:latin typeface="Cambria Math"/>
                <a:cs typeface="Cambria Math"/>
              </a:rPr>
              <a:t> </a:t>
            </a:r>
            <a:r>
              <a:rPr dirty="0" sz="1200" spc="-5">
                <a:latin typeface="Cambria Math"/>
                <a:cs typeface="Cambria Math"/>
              </a:rPr>
              <a:t>𝐜𝐨𝐬</a:t>
            </a:r>
            <a:r>
              <a:rPr dirty="0" sz="1200" spc="-6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𝜸	𝒏</a:t>
            </a:r>
            <a:r>
              <a:rPr dirty="0" baseline="-16339" sz="1275">
                <a:latin typeface="Cambria Math"/>
                <a:cs typeface="Cambria Math"/>
              </a:rPr>
              <a:t>𝒐 </a:t>
            </a:r>
            <a:r>
              <a:rPr dirty="0" sz="1200" spc="-5">
                <a:latin typeface="Cambria Math"/>
                <a:cs typeface="Cambria Math"/>
              </a:rPr>
              <a:t>𝐜𝐨𝐬</a:t>
            </a:r>
            <a:r>
              <a:rPr dirty="0" sz="1200" spc="-8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𝜸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53919" y="7313802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4" h="0">
                <a:moveTo>
                  <a:pt x="0" y="0"/>
                </a:moveTo>
                <a:lnTo>
                  <a:pt x="54406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11195" y="7192136"/>
            <a:ext cx="353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5">
                <a:latin typeface="Cambria Math"/>
                <a:cs typeface="Cambria Math"/>
              </a:rPr>
              <a:t>(𝟏</a:t>
            </a:r>
            <a:r>
              <a:rPr dirty="0" sz="1200" spc="-6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2383" y="7015353"/>
            <a:ext cx="189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3148" sz="1800" spc="0">
                <a:latin typeface="Cambria Math"/>
                <a:cs typeface="Cambria Math"/>
              </a:rPr>
              <a:t>𝒏</a:t>
            </a:r>
            <a:r>
              <a:rPr dirty="0" sz="850">
                <a:latin typeface="Cambria Math"/>
                <a:cs typeface="Cambria Math"/>
              </a:rPr>
              <a:t>𝟐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1696" y="7388732"/>
            <a:ext cx="90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72383" y="7247001"/>
            <a:ext cx="189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0833" sz="1800" spc="0">
                <a:latin typeface="Cambria Math"/>
                <a:cs typeface="Cambria Math"/>
              </a:rPr>
              <a:t>𝒏</a:t>
            </a:r>
            <a:r>
              <a:rPr dirty="0" sz="850">
                <a:latin typeface="Cambria Math"/>
                <a:cs typeface="Cambria Math"/>
              </a:rPr>
              <a:t>𝟐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5083" y="731380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46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671696" y="7111364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">
                <a:latin typeface="Cambria Math"/>
                <a:cs typeface="Cambria Math"/>
              </a:rPr>
              <a:t>𝟐</a:t>
            </a:r>
            <a:r>
              <a:rPr dirty="0" baseline="-30092" sz="1800" spc="277">
                <a:latin typeface="Cambria Math"/>
                <a:cs typeface="Cambria Math"/>
              </a:rPr>
              <a:t>)</a:t>
            </a:r>
            <a:endParaRPr baseline="-30092" sz="18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3828669" y="7021448"/>
            <a:ext cx="2095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0">
                <a:latin typeface="Cambria Math"/>
                <a:cs typeface="Cambria Math"/>
              </a:rPr>
              <a:t>𝟏</a:t>
            </a:r>
            <a:r>
              <a:rPr dirty="0" sz="850">
                <a:latin typeface="Cambria Math"/>
                <a:cs typeface="Cambria Math"/>
              </a:rPr>
              <a:t>\𝟐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3553" y="7192136"/>
            <a:ext cx="335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0">
                <a:latin typeface="Cambria Math"/>
                <a:cs typeface="Cambria Math"/>
              </a:rPr>
              <a:t>(</a:t>
            </a:r>
            <a:r>
              <a:rPr dirty="0" sz="1200">
                <a:latin typeface="Cambria Math"/>
                <a:cs typeface="Cambria Math"/>
              </a:rPr>
              <a:t>𝟏𝟐)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604" y="7650860"/>
            <a:ext cx="5297170" cy="74041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 spc="-5">
                <a:latin typeface="Symbol"/>
                <a:cs typeface="Symbol"/>
              </a:rPr>
              <a:t></a:t>
            </a:r>
            <a:r>
              <a:rPr dirty="0" sz="1200" spc="-5">
                <a:latin typeface="Times New Roman"/>
                <a:cs typeface="Times New Roman"/>
              </a:rPr>
              <a:t>as is </a:t>
            </a:r>
            <a:r>
              <a:rPr dirty="0" sz="1200">
                <a:latin typeface="Times New Roman"/>
                <a:cs typeface="Times New Roman"/>
              </a:rPr>
              <a:t>now </a:t>
            </a:r>
            <a:r>
              <a:rPr dirty="0" sz="1200" spc="-5">
                <a:latin typeface="Times New Roman"/>
                <a:cs typeface="Times New Roman"/>
              </a:rPr>
              <a:t>represents </a:t>
            </a:r>
            <a:r>
              <a:rPr dirty="0" sz="1200">
                <a:latin typeface="Times New Roman"/>
                <a:cs typeface="Times New Roman"/>
              </a:rPr>
              <a:t>the maximum input </a:t>
            </a:r>
            <a:r>
              <a:rPr dirty="0" sz="1200" spc="-5">
                <a:latin typeface="Times New Roman"/>
                <a:cs typeface="Times New Roman"/>
              </a:rPr>
              <a:t>angle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spc="-5">
                <a:latin typeface="Times New Roman"/>
                <a:cs typeface="Times New Roman"/>
              </a:rPr>
              <a:t>acceptance angle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skew  rays[1].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o </a:t>
            </a:r>
            <a:r>
              <a:rPr dirty="0" baseline="2314" sz="1800" spc="-7" b="1">
                <a:latin typeface="Times New Roman"/>
                <a:cs typeface="Times New Roman"/>
              </a:rPr>
              <a:t>sin </a:t>
            </a:r>
            <a:r>
              <a:rPr dirty="0" baseline="2314" sz="1800" b="1">
                <a:latin typeface="Times New Roman"/>
                <a:cs typeface="Times New Roman"/>
              </a:rPr>
              <a:t>θas </a:t>
            </a:r>
            <a:r>
              <a:rPr dirty="0" baseline="2314" sz="1800" spc="-7" b="1">
                <a:latin typeface="Times New Roman"/>
                <a:cs typeface="Times New Roman"/>
              </a:rPr>
              <a:t>cos </a:t>
            </a:r>
            <a:r>
              <a:rPr dirty="0" baseline="2314" sz="1800" b="1">
                <a:latin typeface="Times New Roman"/>
                <a:cs typeface="Times New Roman"/>
              </a:rPr>
              <a:t>γ = </a:t>
            </a:r>
            <a:r>
              <a:rPr dirty="0" baseline="2314" sz="1800" spc="-7" b="1">
                <a:latin typeface="Times New Roman"/>
                <a:cs typeface="Times New Roman"/>
              </a:rPr>
              <a:t>(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31250" sz="1200" spc="-7" b="1">
                <a:latin typeface="Times New Roman"/>
                <a:cs typeface="Times New Roman"/>
              </a:rPr>
              <a:t>2 </a:t>
            </a:r>
            <a:r>
              <a:rPr dirty="0" baseline="2314" sz="1800" b="1">
                <a:latin typeface="Times New Roman"/>
                <a:cs typeface="Times New Roman"/>
              </a:rPr>
              <a:t>− </a:t>
            </a:r>
            <a:r>
              <a:rPr dirty="0" baseline="2314" sz="1800" b="1" i="1">
                <a:latin typeface="Times New Roman"/>
                <a:cs typeface="Times New Roman"/>
              </a:rPr>
              <a:t>n</a:t>
            </a:r>
            <a:r>
              <a:rPr dirty="0" sz="800" b="1">
                <a:latin typeface="Times New Roman"/>
                <a:cs typeface="Times New Roman"/>
              </a:rPr>
              <a:t>2 </a:t>
            </a:r>
            <a:r>
              <a:rPr dirty="0" baseline="31250" sz="1200" b="1">
                <a:latin typeface="Times New Roman"/>
                <a:cs typeface="Times New Roman"/>
              </a:rPr>
              <a:t>2 </a:t>
            </a:r>
            <a:r>
              <a:rPr dirty="0" baseline="2314" sz="1800" spc="-7" b="1">
                <a:latin typeface="Times New Roman"/>
                <a:cs typeface="Times New Roman"/>
              </a:rPr>
              <a:t>)</a:t>
            </a:r>
            <a:r>
              <a:rPr dirty="0" baseline="31250" sz="1200" spc="-7" b="1">
                <a:latin typeface="Times New Roman"/>
                <a:cs typeface="Times New Roman"/>
              </a:rPr>
              <a:t>1\2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7" b="1" i="1">
                <a:latin typeface="Times New Roman"/>
                <a:cs typeface="Times New Roman"/>
              </a:rPr>
              <a:t>NA</a:t>
            </a:r>
            <a:r>
              <a:rPr dirty="0" baseline="2314" sz="1800" spc="15" b="1" i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(13),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8550402"/>
            <a:ext cx="4048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4629" sz="1800">
                <a:latin typeface="Symbol"/>
                <a:cs typeface="Symbol"/>
              </a:rPr>
              <a:t></a:t>
            </a:r>
            <a:r>
              <a:rPr dirty="0" baseline="4629" sz="1800">
                <a:latin typeface="Times New Roman"/>
                <a:cs typeface="Times New Roman"/>
              </a:rPr>
              <a:t> </a:t>
            </a:r>
            <a:r>
              <a:rPr dirty="0" baseline="4629" sz="1800" spc="-15">
                <a:latin typeface="Times New Roman"/>
                <a:cs typeface="Times New Roman"/>
              </a:rPr>
              <a:t>In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case </a:t>
            </a:r>
            <a:r>
              <a:rPr dirty="0" baseline="4629" sz="1800">
                <a:latin typeface="Times New Roman"/>
                <a:cs typeface="Times New Roman"/>
              </a:rPr>
              <a:t>of the </a:t>
            </a:r>
            <a:r>
              <a:rPr dirty="0" baseline="4629" sz="1800" spc="-7">
                <a:latin typeface="Times New Roman"/>
                <a:cs typeface="Times New Roman"/>
              </a:rPr>
              <a:t>fiber </a:t>
            </a:r>
            <a:r>
              <a:rPr dirty="0" baseline="4629" sz="1800">
                <a:latin typeface="Times New Roman"/>
                <a:cs typeface="Times New Roman"/>
              </a:rPr>
              <a:t>in air (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o </a:t>
            </a:r>
            <a:r>
              <a:rPr dirty="0" baseline="4629" sz="1800">
                <a:latin typeface="Times New Roman"/>
                <a:cs typeface="Times New Roman"/>
              </a:rPr>
              <a:t>= 1): then: </a:t>
            </a:r>
            <a:r>
              <a:rPr dirty="0" baseline="4629" sz="1800" spc="-7" b="1">
                <a:latin typeface="Times New Roman"/>
                <a:cs typeface="Times New Roman"/>
              </a:rPr>
              <a:t>sin </a:t>
            </a:r>
            <a:r>
              <a:rPr dirty="0" baseline="4629" sz="1800" b="1">
                <a:latin typeface="Times New Roman"/>
                <a:cs typeface="Times New Roman"/>
              </a:rPr>
              <a:t>θas </a:t>
            </a:r>
            <a:r>
              <a:rPr dirty="0" baseline="4629" sz="1800" spc="-7" b="1">
                <a:latin typeface="Times New Roman"/>
                <a:cs typeface="Times New Roman"/>
              </a:rPr>
              <a:t>cos </a:t>
            </a:r>
            <a:r>
              <a:rPr dirty="0" baseline="4629" sz="1800" b="1">
                <a:latin typeface="Times New Roman"/>
                <a:cs typeface="Times New Roman"/>
              </a:rPr>
              <a:t>γ =</a:t>
            </a:r>
            <a:r>
              <a:rPr dirty="0" baseline="4629" sz="1800" spc="-187" b="1">
                <a:latin typeface="Times New Roman"/>
                <a:cs typeface="Times New Roman"/>
              </a:rPr>
              <a:t> </a:t>
            </a:r>
            <a:r>
              <a:rPr dirty="0" baseline="4629" sz="1800" spc="-15" b="1" i="1">
                <a:latin typeface="Times New Roman"/>
                <a:cs typeface="Times New Roman"/>
              </a:rPr>
              <a:t>NA</a:t>
            </a:r>
            <a:endParaRPr baseline="4629"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83529" y="8538209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(14)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49" y="774693"/>
            <a:ext cx="5260796" cy="4314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6539865"/>
            <a:ext cx="5299075" cy="187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2.2 </a:t>
            </a:r>
            <a:r>
              <a:rPr dirty="0" sz="1400" spc="-5" b="1">
                <a:latin typeface="Arial"/>
                <a:cs typeface="Arial"/>
              </a:rPr>
              <a:t>Electromagnetic mode </a:t>
            </a:r>
            <a:r>
              <a:rPr dirty="0" sz="1400" b="1">
                <a:latin typeface="Arial"/>
                <a:cs typeface="Arial"/>
              </a:rPr>
              <a:t>theory </a:t>
            </a:r>
            <a:r>
              <a:rPr dirty="0" sz="1400" spc="-5" b="1">
                <a:latin typeface="Arial"/>
                <a:cs typeface="Arial"/>
              </a:rPr>
              <a:t>for optical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propagation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Electromagnetic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waves: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order to obtain an improved model for the propagation of light in an optical fiber,  electromagnetic wave </a:t>
            </a:r>
            <a:r>
              <a:rPr dirty="0" sz="1200">
                <a:latin typeface="Times New Roman"/>
                <a:cs typeface="Times New Roman"/>
              </a:rPr>
              <a:t>theory must be </a:t>
            </a:r>
            <a:r>
              <a:rPr dirty="0" sz="1200" spc="-5">
                <a:latin typeface="Times New Roman"/>
                <a:cs typeface="Times New Roman"/>
              </a:rPr>
              <a:t>considered.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basis </a:t>
            </a:r>
            <a:r>
              <a:rPr dirty="0" sz="1200">
                <a:latin typeface="Times New Roman"/>
                <a:cs typeface="Times New Roman"/>
              </a:rPr>
              <a:t>for the study of  </a:t>
            </a:r>
            <a:r>
              <a:rPr dirty="0" sz="1200" spc="-5">
                <a:latin typeface="Times New Roman"/>
                <a:cs typeface="Times New Roman"/>
              </a:rPr>
              <a:t>electromagnetic wave propagation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provided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Maxwell’s equations [Ref. </a:t>
            </a:r>
            <a:r>
              <a:rPr dirty="0" sz="1200">
                <a:latin typeface="Times New Roman"/>
                <a:cs typeface="Times New Roman"/>
              </a:rPr>
              <a:t>13]. </a:t>
            </a:r>
            <a:r>
              <a:rPr dirty="0" sz="1200" spc="-5">
                <a:latin typeface="Times New Roman"/>
                <a:cs typeface="Times New Roman"/>
              </a:rPr>
              <a:t>For  </a:t>
            </a:r>
            <a:r>
              <a:rPr dirty="0" sz="1200">
                <a:latin typeface="Times New Roman"/>
                <a:cs typeface="Times New Roman"/>
              </a:rPr>
              <a:t>a medium with </a:t>
            </a:r>
            <a:r>
              <a:rPr dirty="0" sz="1200" spc="-5">
                <a:latin typeface="Times New Roman"/>
                <a:cs typeface="Times New Roman"/>
              </a:rPr>
              <a:t>zero </a:t>
            </a:r>
            <a:r>
              <a:rPr dirty="0" sz="1200">
                <a:latin typeface="Times New Roman"/>
                <a:cs typeface="Times New Roman"/>
              </a:rPr>
              <a:t>conductivity these </a:t>
            </a:r>
            <a:r>
              <a:rPr dirty="0" sz="1200" spc="-5">
                <a:latin typeface="Times New Roman"/>
                <a:cs typeface="Times New Roman"/>
              </a:rPr>
              <a:t>vector relationships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written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terms </a:t>
            </a:r>
            <a:r>
              <a:rPr dirty="0" sz="1200">
                <a:latin typeface="Times New Roman"/>
                <a:cs typeface="Times New Roman"/>
              </a:rPr>
              <a:t>of  the </a:t>
            </a:r>
            <a:r>
              <a:rPr dirty="0" sz="1200" spc="-5">
                <a:latin typeface="Times New Roman"/>
                <a:cs typeface="Times New Roman"/>
              </a:rPr>
              <a:t>electric field </a:t>
            </a:r>
            <a:r>
              <a:rPr dirty="0" sz="1200" b="1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5">
                <a:latin typeface="Times New Roman"/>
                <a:cs typeface="Times New Roman"/>
              </a:rPr>
              <a:t>magnetic field </a:t>
            </a:r>
            <a:r>
              <a:rPr dirty="0" sz="1200" b="1">
                <a:latin typeface="Times New Roman"/>
                <a:cs typeface="Times New Roman"/>
              </a:rPr>
              <a:t>H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5">
                <a:latin typeface="Times New Roman"/>
                <a:cs typeface="Times New Roman"/>
              </a:rPr>
              <a:t>electric </a:t>
            </a:r>
            <a:r>
              <a:rPr dirty="0" sz="1200">
                <a:latin typeface="Times New Roman"/>
                <a:cs typeface="Times New Roman"/>
              </a:rPr>
              <a:t>flux density </a:t>
            </a:r>
            <a:r>
              <a:rPr dirty="0" sz="1200" spc="-5" b="1">
                <a:latin typeface="Times New Roman"/>
                <a:cs typeface="Times New Roman"/>
              </a:rPr>
              <a:t>D </a:t>
            </a:r>
            <a:r>
              <a:rPr dirty="0" sz="1200" spc="-5">
                <a:latin typeface="Times New Roman"/>
                <a:cs typeface="Times New Roman"/>
              </a:rPr>
              <a:t>and magnetic </a:t>
            </a:r>
            <a:r>
              <a:rPr dirty="0" sz="1200">
                <a:latin typeface="Times New Roman"/>
                <a:cs typeface="Times New Roman"/>
              </a:rPr>
              <a:t>flux  density </a:t>
            </a:r>
            <a:r>
              <a:rPr dirty="0" sz="1200" b="1">
                <a:latin typeface="Times New Roman"/>
                <a:cs typeface="Times New Roman"/>
              </a:rPr>
              <a:t>B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curl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equations[1]: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8756141"/>
            <a:ext cx="772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E =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−</a:t>
            </a:r>
            <a:r>
              <a:rPr dirty="0" baseline="45751" sz="1275" spc="-15">
                <a:latin typeface="Cambria Math"/>
                <a:cs typeface="Cambria Math"/>
              </a:rPr>
              <a:t>𝝏𝑩</a:t>
            </a:r>
            <a:endParaRPr baseline="45751" sz="1275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298" y="8876538"/>
            <a:ext cx="1365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Cambria Math"/>
                <a:cs typeface="Cambria Math"/>
              </a:rPr>
              <a:t>𝝏𝒕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6757" y="8877807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0604" y="9021317"/>
            <a:ext cx="705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H =</a:t>
            </a:r>
            <a:r>
              <a:rPr dirty="0" sz="1200" spc="-80" b="1">
                <a:latin typeface="Times New Roman"/>
                <a:cs typeface="Times New Roman"/>
              </a:rPr>
              <a:t> </a:t>
            </a:r>
            <a:r>
              <a:rPr dirty="0" baseline="45751" sz="1275" spc="-7">
                <a:latin typeface="Cambria Math"/>
                <a:cs typeface="Cambria Math"/>
              </a:rPr>
              <a:t>𝝏𝑫</a:t>
            </a:r>
            <a:endParaRPr baseline="45751" sz="1275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0717" y="9141714"/>
            <a:ext cx="1365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Cambria Math"/>
                <a:cs typeface="Cambria Math"/>
              </a:rPr>
              <a:t>𝝏𝒕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654" y="9142983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 h="0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18002" y="8673845"/>
            <a:ext cx="291465" cy="55626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745"/>
              </a:spcBef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15)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 b="1">
                <a:latin typeface="Times New Roman"/>
                <a:cs typeface="Times New Roman"/>
              </a:rPr>
              <a:t>(16)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1130604" y="9240773"/>
            <a:ext cx="1891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divergence</a:t>
            </a:r>
            <a:r>
              <a:rPr dirty="0" sz="1200" spc="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conditions: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20700"/>
            <a:ext cx="591185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· D =</a:t>
            </a:r>
            <a:r>
              <a:rPr dirty="0" sz="1200" spc="-9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dirty="0" sz="1200" spc="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· B =</a:t>
            </a:r>
            <a:r>
              <a:rPr dirty="0" sz="1200" spc="-8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0783" y="520700"/>
            <a:ext cx="1409065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81280" marR="5080" indent="-68580">
              <a:lnSpc>
                <a:spcPts val="1400"/>
              </a:lnSpc>
              <a:spcBef>
                <a:spcPts val="180"/>
              </a:spcBef>
            </a:pPr>
            <a:r>
              <a:rPr dirty="0" sz="1200" spc="-5" b="1">
                <a:latin typeface="Times New Roman"/>
                <a:cs typeface="Times New Roman"/>
              </a:rPr>
              <a:t>(no free charges) (17)  (no free </a:t>
            </a:r>
            <a:r>
              <a:rPr dirty="0" sz="1200" b="1">
                <a:latin typeface="Times New Roman"/>
                <a:cs typeface="Times New Roman"/>
              </a:rPr>
              <a:t>poles)</a:t>
            </a:r>
            <a:r>
              <a:rPr dirty="0" sz="1200" spc="2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(18)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1052829"/>
            <a:ext cx="5296535" cy="196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Cambria Math"/>
                <a:cs typeface="Cambria Math"/>
              </a:rPr>
              <a:t>∇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vector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operator.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The four </a:t>
            </a:r>
            <a:r>
              <a:rPr dirty="0" sz="1200" spc="-5">
                <a:latin typeface="Times New Roman"/>
                <a:cs typeface="Times New Roman"/>
              </a:rPr>
              <a:t>field vectors are related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relations: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 spc="-5" b="1">
                <a:latin typeface="Times New Roman"/>
                <a:cs typeface="Times New Roman"/>
              </a:rPr>
              <a:t>D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εE</a:t>
            </a:r>
            <a:endParaRPr sz="1200">
              <a:latin typeface="Times New Roman"/>
              <a:cs typeface="Times New Roman"/>
            </a:endParaRPr>
          </a:p>
          <a:p>
            <a:pPr marL="2108200">
              <a:lnSpc>
                <a:spcPts val="1380"/>
              </a:lnSpc>
            </a:pPr>
            <a:r>
              <a:rPr dirty="0" sz="1200" spc="-5" b="1">
                <a:latin typeface="Times New Roman"/>
                <a:cs typeface="Times New Roman"/>
              </a:rPr>
              <a:t>(19)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B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μH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Times New Roman"/>
                <a:cs typeface="Times New Roman"/>
              </a:rPr>
              <a:t>ε is the </a:t>
            </a:r>
            <a:r>
              <a:rPr dirty="0" sz="1200" spc="-5">
                <a:latin typeface="Times New Roman"/>
                <a:cs typeface="Times New Roman"/>
              </a:rPr>
              <a:t>dielectric </a:t>
            </a:r>
            <a:r>
              <a:rPr dirty="0" sz="1200">
                <a:latin typeface="Times New Roman"/>
                <a:cs typeface="Times New Roman"/>
              </a:rPr>
              <a:t>permittivity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μ is the </a:t>
            </a:r>
            <a:r>
              <a:rPr dirty="0" sz="1200" spc="-5">
                <a:latin typeface="Times New Roman"/>
                <a:cs typeface="Times New Roman"/>
              </a:rPr>
              <a:t>magnetic permeability </a:t>
            </a:r>
            <a:r>
              <a:rPr dirty="0" sz="1200">
                <a:latin typeface="Times New Roman"/>
                <a:cs typeface="Times New Roman"/>
              </a:rPr>
              <a:t>of the  medium.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Substituting for </a:t>
            </a:r>
            <a:r>
              <a:rPr dirty="0" sz="1200" spc="-5" b="1">
                <a:latin typeface="Times New Roman"/>
                <a:cs typeface="Times New Roman"/>
              </a:rPr>
              <a:t>D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 b="1">
                <a:latin typeface="Times New Roman"/>
                <a:cs typeface="Times New Roman"/>
              </a:rPr>
              <a:t>B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taking the </a:t>
            </a:r>
            <a:r>
              <a:rPr dirty="0" sz="1200" spc="-5">
                <a:latin typeface="Times New Roman"/>
                <a:cs typeface="Times New Roman"/>
              </a:rPr>
              <a:t>curl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Eqs </a:t>
            </a:r>
            <a:r>
              <a:rPr dirty="0" sz="1200">
                <a:latin typeface="Times New Roman"/>
                <a:cs typeface="Times New Roman"/>
              </a:rPr>
              <a:t>(2.18)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(2.19)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gives: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3158997"/>
            <a:ext cx="1153160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</a:t>
            </a:r>
            <a:r>
              <a:rPr dirty="0" sz="1200" spc="-5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E) =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−με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dirty="0" sz="1200" spc="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</a:t>
            </a:r>
            <a:r>
              <a:rPr dirty="0" sz="1200" spc="-5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H) =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−με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1007" y="3158997"/>
            <a:ext cx="295910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(20)</a:t>
            </a:r>
            <a:endParaRPr sz="1200">
              <a:latin typeface="Times New Roman"/>
              <a:cs typeface="Times New Roman"/>
            </a:endParaRPr>
          </a:p>
          <a:p>
            <a:pPr marL="29209">
              <a:lnSpc>
                <a:spcPts val="1420"/>
              </a:lnSpc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21)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3689730"/>
            <a:ext cx="5083175" cy="1619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Then using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divergence conditions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Eqs </a:t>
            </a:r>
            <a:r>
              <a:rPr dirty="0" sz="1200">
                <a:latin typeface="Times New Roman"/>
                <a:cs typeface="Times New Roman"/>
              </a:rPr>
              <a:t>(17) </a:t>
            </a:r>
            <a:r>
              <a:rPr dirty="0" sz="1200" spc="-5">
                <a:latin typeface="Times New Roman"/>
                <a:cs typeface="Times New Roman"/>
              </a:rPr>
              <a:t>and (18) with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vector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identity: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</a:t>
            </a:r>
            <a:r>
              <a:rPr dirty="0" sz="1200" spc="-5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Cambria Math"/>
                <a:cs typeface="Cambria Math"/>
              </a:rPr>
              <a:t>∇ </a:t>
            </a:r>
            <a:r>
              <a:rPr dirty="0" sz="1200" b="1">
                <a:latin typeface="Times New Roman"/>
                <a:cs typeface="Times New Roman"/>
              </a:rPr>
              <a:t>× </a:t>
            </a:r>
            <a:r>
              <a:rPr dirty="0" sz="1200" spc="-5" b="1">
                <a:latin typeface="Times New Roman"/>
                <a:cs typeface="Times New Roman"/>
              </a:rPr>
              <a:t>Y) </a:t>
            </a:r>
            <a:r>
              <a:rPr dirty="0" sz="1200" b="1">
                <a:latin typeface="Times New Roman"/>
                <a:cs typeface="Times New Roman"/>
              </a:rPr>
              <a:t>= </a:t>
            </a:r>
            <a:r>
              <a:rPr dirty="0" sz="1200" b="1">
                <a:latin typeface="Cambria Math"/>
                <a:cs typeface="Cambria Math"/>
              </a:rPr>
              <a:t>∇</a:t>
            </a:r>
            <a:r>
              <a:rPr dirty="0" sz="1200" b="1">
                <a:latin typeface="Times New Roman"/>
                <a:cs typeface="Times New Roman"/>
              </a:rPr>
              <a:t>(</a:t>
            </a:r>
            <a:r>
              <a:rPr dirty="0" sz="1200" b="1">
                <a:latin typeface="Cambria Math"/>
                <a:cs typeface="Cambria Math"/>
              </a:rPr>
              <a:t>∇ </a:t>
            </a:r>
            <a:r>
              <a:rPr dirty="0" sz="1200" spc="0" b="1">
                <a:latin typeface="Cambria Math"/>
                <a:cs typeface="Cambria Math"/>
              </a:rPr>
              <a:t>⋅ </a:t>
            </a:r>
            <a:r>
              <a:rPr dirty="0" sz="1200" spc="-5" b="1">
                <a:latin typeface="Times New Roman"/>
                <a:cs typeface="Times New Roman"/>
              </a:rPr>
              <a:t>Y) </a:t>
            </a:r>
            <a:r>
              <a:rPr dirty="0" sz="1200" b="1">
                <a:latin typeface="Times New Roman"/>
                <a:cs typeface="Times New Roman"/>
              </a:rPr>
              <a:t>−</a:t>
            </a:r>
            <a:r>
              <a:rPr dirty="0" sz="1200" spc="9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Cambria Math"/>
                <a:cs typeface="Cambria Math"/>
              </a:rPr>
              <a:t>∇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(Y)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we </a:t>
            </a:r>
            <a:r>
              <a:rPr dirty="0" sz="1200">
                <a:latin typeface="Times New Roman"/>
                <a:cs typeface="Times New Roman"/>
              </a:rPr>
              <a:t>obtain the </a:t>
            </a:r>
            <a:r>
              <a:rPr dirty="0" sz="1200" spc="-5">
                <a:latin typeface="Times New Roman"/>
                <a:cs typeface="Times New Roman"/>
              </a:rPr>
              <a:t>nondispersive wave</a:t>
            </a:r>
            <a:r>
              <a:rPr dirty="0" sz="1200" spc="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equations: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26945" algn="l"/>
              </a:tabLst>
            </a:pPr>
            <a:r>
              <a:rPr dirty="0" sz="1200" spc="-5" b="1">
                <a:latin typeface="Cambria Math"/>
                <a:cs typeface="Cambria Math"/>
              </a:rPr>
              <a:t>∇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E </a:t>
            </a:r>
            <a:r>
              <a:rPr dirty="0" sz="1200" b="1">
                <a:latin typeface="Times New Roman"/>
                <a:cs typeface="Times New Roman"/>
              </a:rPr>
              <a:t>= με </a:t>
            </a:r>
            <a:r>
              <a:rPr dirty="0" sz="1200" spc="-5" b="1">
                <a:latin typeface="Times New Roman"/>
                <a:cs typeface="Times New Roman"/>
              </a:rPr>
              <a:t>∂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E</a:t>
            </a:r>
            <a:r>
              <a:rPr dirty="0" sz="1200" spc="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/ ∂</a:t>
            </a:r>
            <a:r>
              <a:rPr dirty="0" sz="1200" b="1" i="1">
                <a:latin typeface="Times New Roman"/>
                <a:cs typeface="Times New Roman"/>
              </a:rPr>
              <a:t>t</a:t>
            </a:r>
            <a:r>
              <a:rPr dirty="0" baseline="27777" sz="1200" b="1">
                <a:latin typeface="Times New Roman"/>
                <a:cs typeface="Times New Roman"/>
              </a:rPr>
              <a:t>2	</a:t>
            </a:r>
            <a:r>
              <a:rPr dirty="0" sz="1200" spc="-5" b="1">
                <a:latin typeface="Times New Roman"/>
                <a:cs typeface="Times New Roman"/>
              </a:rPr>
              <a:t>(22)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260600" algn="l"/>
              </a:tabLst>
            </a:pPr>
            <a:r>
              <a:rPr dirty="0" sz="1200" b="1">
                <a:latin typeface="Cambria Math"/>
                <a:cs typeface="Cambria Math"/>
              </a:rPr>
              <a:t>∇</a:t>
            </a:r>
            <a:r>
              <a:rPr dirty="0" baseline="27777" sz="1200" b="1">
                <a:latin typeface="Times New Roman"/>
                <a:cs typeface="Times New Roman"/>
              </a:rPr>
              <a:t>2</a:t>
            </a:r>
            <a:r>
              <a:rPr dirty="0" sz="1200" b="1">
                <a:latin typeface="Times New Roman"/>
                <a:cs typeface="Times New Roman"/>
              </a:rPr>
              <a:t>H = με  </a:t>
            </a:r>
            <a:r>
              <a:rPr dirty="0" sz="1200" spc="-5" b="1">
                <a:latin typeface="Times New Roman"/>
                <a:cs typeface="Times New Roman"/>
              </a:rPr>
              <a:t>∂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H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/ ∂</a:t>
            </a:r>
            <a:r>
              <a:rPr dirty="0" sz="1200" b="1" i="1">
                <a:latin typeface="Times New Roman"/>
                <a:cs typeface="Times New Roman"/>
              </a:rPr>
              <a:t>t</a:t>
            </a:r>
            <a:r>
              <a:rPr dirty="0" baseline="27777" sz="1200" b="1">
                <a:latin typeface="Times New Roman"/>
                <a:cs typeface="Times New Roman"/>
              </a:rPr>
              <a:t>2	</a:t>
            </a:r>
            <a:r>
              <a:rPr dirty="0" sz="1200" spc="-5" b="1">
                <a:latin typeface="Times New Roman"/>
                <a:cs typeface="Times New Roman"/>
              </a:rPr>
              <a:t>(23)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6155816"/>
            <a:ext cx="5301615" cy="16154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635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Cambria Math"/>
                <a:cs typeface="Cambria Math"/>
              </a:rPr>
              <a:t>∇</a:t>
            </a:r>
            <a:r>
              <a:rPr dirty="0" sz="1200">
                <a:latin typeface="Times New Roman"/>
                <a:cs typeface="Times New Roman"/>
              </a:rPr>
              <a:t>2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Laplacian operator. For rectangular Cartesian and cylindrical </a:t>
            </a:r>
            <a:r>
              <a:rPr dirty="0" sz="1200">
                <a:latin typeface="Times New Roman"/>
                <a:cs typeface="Times New Roman"/>
              </a:rPr>
              <a:t>polar  </a:t>
            </a:r>
            <a:r>
              <a:rPr dirty="0" sz="1200" spc="-5">
                <a:latin typeface="Times New Roman"/>
                <a:cs typeface="Times New Roman"/>
              </a:rPr>
              <a:t>coordinates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above wave equations </a:t>
            </a:r>
            <a:r>
              <a:rPr dirty="0" sz="1200">
                <a:latin typeface="Times New Roman"/>
                <a:cs typeface="Times New Roman"/>
              </a:rPr>
              <a:t>hold for </a:t>
            </a:r>
            <a:r>
              <a:rPr dirty="0" sz="1200" spc="-5">
                <a:latin typeface="Times New Roman"/>
                <a:cs typeface="Times New Roman"/>
              </a:rPr>
              <a:t>each component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field vector,  </a:t>
            </a:r>
            <a:r>
              <a:rPr dirty="0" sz="1200">
                <a:latin typeface="Times New Roman"/>
                <a:cs typeface="Times New Roman"/>
              </a:rPr>
              <a:t>every </a:t>
            </a:r>
            <a:r>
              <a:rPr dirty="0" sz="1200" spc="-5">
                <a:latin typeface="Times New Roman"/>
                <a:cs typeface="Times New Roman"/>
              </a:rPr>
              <a:t>component satisfying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scalar wave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equation[1]: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07640" algn="l"/>
              </a:tabLst>
            </a:pPr>
            <a:r>
              <a:rPr dirty="0" sz="1200" spc="-5" b="1">
                <a:latin typeface="Cambria Math"/>
                <a:cs typeface="Cambria Math"/>
              </a:rPr>
              <a:t>∇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ψ </a:t>
            </a:r>
            <a:r>
              <a:rPr dirty="0" sz="1200" b="1">
                <a:latin typeface="Times New Roman"/>
                <a:cs typeface="Times New Roman"/>
              </a:rPr>
              <a:t>= 1 / </a:t>
            </a:r>
            <a:r>
              <a:rPr dirty="0" sz="1200" spc="-5" b="1">
                <a:latin typeface="Times New Roman"/>
                <a:cs typeface="Times New Roman"/>
              </a:rPr>
              <a:t>υ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p </a:t>
            </a:r>
            <a:r>
              <a:rPr dirty="0" sz="1200" b="1">
                <a:latin typeface="Times New Roman"/>
                <a:cs typeface="Times New Roman"/>
              </a:rPr>
              <a:t>( </a:t>
            </a:r>
            <a:r>
              <a:rPr dirty="0" sz="1200" spc="-5" b="1">
                <a:latin typeface="Times New Roman"/>
                <a:cs typeface="Times New Roman"/>
              </a:rPr>
              <a:t>∂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ψ</a:t>
            </a:r>
            <a:r>
              <a:rPr dirty="0" sz="1200" spc="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/ </a:t>
            </a:r>
            <a:r>
              <a:rPr dirty="0" sz="1200" spc="-5" b="1">
                <a:latin typeface="Times New Roman"/>
                <a:cs typeface="Times New Roman"/>
              </a:rPr>
              <a:t>∂</a:t>
            </a:r>
            <a:r>
              <a:rPr dirty="0" sz="1200" spc="-5" b="1" i="1">
                <a:latin typeface="Times New Roman"/>
                <a:cs typeface="Times New Roman"/>
              </a:rPr>
              <a:t>t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)	(24)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Times New Roman"/>
                <a:cs typeface="Times New Roman"/>
              </a:rPr>
              <a:t>ψ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represent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component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b="1">
                <a:latin typeface="Times New Roman"/>
                <a:cs typeface="Times New Roman"/>
              </a:rPr>
              <a:t>E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b="1">
                <a:latin typeface="Times New Roman"/>
                <a:cs typeface="Times New Roman"/>
              </a:rPr>
              <a:t>H </a:t>
            </a:r>
            <a:r>
              <a:rPr dirty="0" sz="1200" spc="-5">
                <a:latin typeface="Times New Roman"/>
                <a:cs typeface="Times New Roman"/>
              </a:rPr>
              <a:t>field and </a:t>
            </a:r>
            <a:r>
              <a:rPr dirty="0" sz="1200">
                <a:latin typeface="Times New Roman"/>
                <a:cs typeface="Times New Roman"/>
              </a:rPr>
              <a:t>υp is the </a:t>
            </a:r>
            <a:r>
              <a:rPr dirty="0" sz="1200" spc="-5">
                <a:latin typeface="Times New Roman"/>
                <a:cs typeface="Times New Roman"/>
              </a:rPr>
              <a:t>phase </a:t>
            </a:r>
            <a:r>
              <a:rPr dirty="0" sz="1200">
                <a:latin typeface="Times New Roman"/>
                <a:cs typeface="Times New Roman"/>
              </a:rPr>
              <a:t>velocity  </a:t>
            </a:r>
            <a:r>
              <a:rPr dirty="0" sz="1200" spc="-5">
                <a:latin typeface="Times New Roman"/>
                <a:cs typeface="Times New Roman"/>
              </a:rPr>
              <a:t>(velocity </a:t>
            </a:r>
            <a:r>
              <a:rPr dirty="0" sz="1200">
                <a:latin typeface="Times New Roman"/>
                <a:cs typeface="Times New Roman"/>
              </a:rPr>
              <a:t>of propagation of a point of </a:t>
            </a:r>
            <a:r>
              <a:rPr dirty="0" sz="1200" spc="-5">
                <a:latin typeface="Times New Roman"/>
                <a:cs typeface="Times New Roman"/>
              </a:rPr>
              <a:t>constant phase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wave)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dielectric  </a:t>
            </a:r>
            <a:r>
              <a:rPr dirty="0" sz="1200">
                <a:latin typeface="Times New Roman"/>
                <a:cs typeface="Times New Roman"/>
              </a:rPr>
              <a:t>medium.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follows that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7955660"/>
            <a:ext cx="276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υ</a:t>
            </a:r>
            <a:r>
              <a:rPr dirty="0" sz="1200" b="1">
                <a:latin typeface="Times New Roman"/>
                <a:cs typeface="Times New Roman"/>
              </a:rPr>
              <a:t>p=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0913" y="8077326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 h="0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10613" y="7909940"/>
            <a:ext cx="8058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7710" algn="l"/>
              </a:tabLst>
            </a:pPr>
            <a:r>
              <a:rPr dirty="0" sz="850">
                <a:latin typeface="Cambria Math"/>
                <a:cs typeface="Cambria Math"/>
              </a:rPr>
              <a:t>𝟏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8213" y="8076056"/>
            <a:ext cx="128778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195" algn="l"/>
              </a:tabLst>
            </a:pPr>
            <a:r>
              <a:rPr dirty="0" baseline="3267" sz="1275" spc="-15">
                <a:latin typeface="Cambria Math"/>
                <a:cs typeface="Cambria Math"/>
              </a:rPr>
              <a:t>(</a:t>
            </a:r>
            <a:r>
              <a:rPr dirty="0" sz="850" spc="-10">
                <a:latin typeface="Cambria Math"/>
                <a:cs typeface="Cambria Math"/>
              </a:rPr>
              <a:t>𝝁𝜺</a:t>
            </a:r>
            <a:r>
              <a:rPr dirty="0" baseline="3267" sz="1275" spc="-15">
                <a:latin typeface="Cambria Math"/>
                <a:cs typeface="Cambria Math"/>
              </a:rPr>
              <a:t>)</a:t>
            </a:r>
            <a:r>
              <a:rPr dirty="0" baseline="19841" sz="1050" spc="-15">
                <a:latin typeface="Cambria Math"/>
                <a:cs typeface="Cambria Math"/>
              </a:rPr>
              <a:t>𝟏/𝟐	</a:t>
            </a:r>
            <a:r>
              <a:rPr dirty="0" baseline="3267" sz="1275" spc="0">
                <a:latin typeface="Cambria Math"/>
                <a:cs typeface="Cambria Math"/>
              </a:rPr>
              <a:t>(</a:t>
            </a:r>
            <a:r>
              <a:rPr dirty="0" sz="850" spc="0">
                <a:latin typeface="Cambria Math"/>
                <a:cs typeface="Cambria Math"/>
              </a:rPr>
              <a:t>𝝁</a:t>
            </a:r>
            <a:r>
              <a:rPr dirty="0" baseline="-11904" sz="1050" spc="0">
                <a:latin typeface="Cambria Math"/>
                <a:cs typeface="Cambria Math"/>
              </a:rPr>
              <a:t>𝒓</a:t>
            </a:r>
            <a:r>
              <a:rPr dirty="0" sz="850" spc="0">
                <a:latin typeface="Cambria Math"/>
                <a:cs typeface="Cambria Math"/>
              </a:rPr>
              <a:t>𝝁</a:t>
            </a:r>
            <a:r>
              <a:rPr dirty="0" baseline="-11904" sz="1050" spc="0">
                <a:latin typeface="Cambria Math"/>
                <a:cs typeface="Cambria Math"/>
              </a:rPr>
              <a:t>𝒐</a:t>
            </a:r>
            <a:r>
              <a:rPr dirty="0" sz="850" spc="0">
                <a:latin typeface="Cambria Math"/>
                <a:cs typeface="Cambria Math"/>
              </a:rPr>
              <a:t>𝝁</a:t>
            </a:r>
            <a:r>
              <a:rPr dirty="0" baseline="-11904" sz="1050" spc="0">
                <a:latin typeface="Cambria Math"/>
                <a:cs typeface="Cambria Math"/>
              </a:rPr>
              <a:t>𝒓</a:t>
            </a:r>
            <a:r>
              <a:rPr dirty="0" sz="850" spc="0">
                <a:latin typeface="Cambria Math"/>
                <a:cs typeface="Cambria Math"/>
              </a:rPr>
              <a:t>𝝁</a:t>
            </a:r>
            <a:r>
              <a:rPr dirty="0" baseline="-11904" sz="1050" spc="0">
                <a:latin typeface="Cambria Math"/>
                <a:cs typeface="Cambria Math"/>
              </a:rPr>
              <a:t>𝒐</a:t>
            </a:r>
            <a:r>
              <a:rPr dirty="0" baseline="3267" sz="1275" spc="0">
                <a:latin typeface="Cambria Math"/>
                <a:cs typeface="Cambria Math"/>
              </a:rPr>
              <a:t>)</a:t>
            </a:r>
            <a:r>
              <a:rPr dirty="0" baseline="19841" sz="1050" spc="0">
                <a:latin typeface="Cambria Math"/>
                <a:cs typeface="Cambria Math"/>
              </a:rPr>
              <a:t>𝟏/𝟐</a:t>
            </a:r>
            <a:endParaRPr baseline="19841" sz="105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2789" y="8077326"/>
            <a:ext cx="735330" cy="0"/>
          </a:xfrm>
          <a:custGeom>
            <a:avLst/>
            <a:gdLst/>
            <a:ahLst/>
            <a:cxnLst/>
            <a:rect l="l" t="t" r="r" b="b"/>
            <a:pathLst>
              <a:path w="735330" h="0">
                <a:moveTo>
                  <a:pt x="0" y="0"/>
                </a:moveTo>
                <a:lnTo>
                  <a:pt x="7348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65122" y="7955660"/>
            <a:ext cx="2314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7239" algn="l"/>
              </a:tabLst>
            </a:pPr>
            <a:r>
              <a:rPr dirty="0" sz="1200" b="1">
                <a:latin typeface="Times New Roman"/>
                <a:cs typeface="Times New Roman"/>
              </a:rPr>
              <a:t>=	</a:t>
            </a:r>
            <a:r>
              <a:rPr dirty="0" sz="1200" spc="-5" b="1">
                <a:latin typeface="Times New Roman"/>
                <a:cs typeface="Times New Roman"/>
              </a:rPr>
              <a:t>(</a:t>
            </a:r>
            <a:r>
              <a:rPr dirty="0" sz="1200" b="1">
                <a:latin typeface="Times New Roman"/>
                <a:cs typeface="Times New Roman"/>
              </a:rPr>
              <a:t>25)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8384285"/>
            <a:ext cx="5300980" cy="54673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ct val="92500"/>
              </a:lnSpc>
              <a:spcBef>
                <a:spcPts val="204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4629" sz="1800">
                <a:latin typeface="Times New Roman"/>
                <a:cs typeface="Times New Roman"/>
              </a:rPr>
              <a:t>μ</a:t>
            </a:r>
            <a:r>
              <a:rPr dirty="0" sz="800">
                <a:latin typeface="Times New Roman"/>
                <a:cs typeface="Times New Roman"/>
              </a:rPr>
              <a:t>r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>
                <a:latin typeface="Times New Roman"/>
                <a:cs typeface="Times New Roman"/>
              </a:rPr>
              <a:t>ε</a:t>
            </a:r>
            <a:r>
              <a:rPr dirty="0" sz="800">
                <a:latin typeface="Times New Roman"/>
                <a:cs typeface="Times New Roman"/>
              </a:rPr>
              <a:t>r </a:t>
            </a:r>
            <a:r>
              <a:rPr dirty="0" baseline="4629" sz="1800" spc="-7">
                <a:latin typeface="Times New Roman"/>
                <a:cs typeface="Times New Roman"/>
              </a:rPr>
              <a:t>are </a:t>
            </a:r>
            <a:r>
              <a:rPr dirty="0" baseline="4629" sz="1800">
                <a:latin typeface="Times New Roman"/>
                <a:cs typeface="Times New Roman"/>
              </a:rPr>
              <a:t>the relative </a:t>
            </a:r>
            <a:r>
              <a:rPr dirty="0" baseline="4629" sz="1800" spc="-7">
                <a:latin typeface="Times New Roman"/>
                <a:cs typeface="Times New Roman"/>
              </a:rPr>
              <a:t>permeability and </a:t>
            </a:r>
            <a:r>
              <a:rPr dirty="0" baseline="4629" sz="1800">
                <a:latin typeface="Times New Roman"/>
                <a:cs typeface="Times New Roman"/>
              </a:rPr>
              <a:t>permittivity for the </a:t>
            </a:r>
            <a:r>
              <a:rPr dirty="0" baseline="4629" sz="1800" spc="-7">
                <a:latin typeface="Times New Roman"/>
                <a:cs typeface="Times New Roman"/>
              </a:rPr>
              <a:t>dielectric </a:t>
            </a:r>
            <a:r>
              <a:rPr dirty="0" baseline="4629" sz="1800">
                <a:latin typeface="Times New Roman"/>
                <a:cs typeface="Times New Roman"/>
              </a:rPr>
              <a:t>medium 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>
                <a:latin typeface="Times New Roman"/>
                <a:cs typeface="Times New Roman"/>
              </a:rPr>
              <a:t>μ</a:t>
            </a:r>
            <a:r>
              <a:rPr dirty="0" sz="800">
                <a:latin typeface="Times New Roman"/>
                <a:cs typeface="Times New Roman"/>
              </a:rPr>
              <a:t>0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>
                <a:latin typeface="Times New Roman"/>
                <a:cs typeface="Times New Roman"/>
              </a:rPr>
              <a:t>ε</a:t>
            </a:r>
            <a:r>
              <a:rPr dirty="0" sz="800">
                <a:latin typeface="Times New Roman"/>
                <a:cs typeface="Times New Roman"/>
              </a:rPr>
              <a:t>0 </a:t>
            </a:r>
            <a:r>
              <a:rPr dirty="0" baseline="4629" sz="1800" spc="-7">
                <a:latin typeface="Times New Roman"/>
                <a:cs typeface="Times New Roman"/>
              </a:rPr>
              <a:t>are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permeability and permittivity </a:t>
            </a:r>
            <a:r>
              <a:rPr dirty="0" baseline="4629" sz="1800">
                <a:latin typeface="Times New Roman"/>
                <a:cs typeface="Times New Roman"/>
              </a:rPr>
              <a:t>of </a:t>
            </a:r>
            <a:r>
              <a:rPr dirty="0" baseline="4629" sz="1800" spc="-7">
                <a:latin typeface="Times New Roman"/>
                <a:cs typeface="Times New Roman"/>
              </a:rPr>
              <a:t>free space. </a:t>
            </a:r>
            <a:r>
              <a:rPr dirty="0" baseline="4629" sz="1800">
                <a:latin typeface="Times New Roman"/>
                <a:cs typeface="Times New Roman"/>
              </a:rPr>
              <a:t>The velocity of </a:t>
            </a:r>
            <a:r>
              <a:rPr dirty="0" baseline="4629" sz="1800" spc="-7">
                <a:latin typeface="Times New Roman"/>
                <a:cs typeface="Times New Roman"/>
              </a:rPr>
              <a:t>light 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free space </a:t>
            </a:r>
            <a:r>
              <a:rPr dirty="0" sz="1200" i="1">
                <a:latin typeface="Times New Roman"/>
                <a:cs typeface="Times New Roman"/>
              </a:rPr>
              <a:t>c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therefore[1]: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604" y="9115805"/>
            <a:ext cx="217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Times New Roman"/>
                <a:cs typeface="Times New Roman"/>
              </a:rPr>
              <a:t>c</a:t>
            </a:r>
            <a:r>
              <a:rPr dirty="0" sz="1200" spc="-80" b="1" i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7941" y="9070085"/>
            <a:ext cx="90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0677" y="9236202"/>
            <a:ext cx="5010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267" sz="1275">
                <a:latin typeface="Cambria Math"/>
                <a:cs typeface="Cambria Math"/>
              </a:rPr>
              <a:t>(</a:t>
            </a:r>
            <a:r>
              <a:rPr dirty="0" sz="850">
                <a:latin typeface="Cambria Math"/>
                <a:cs typeface="Cambria Math"/>
              </a:rPr>
              <a:t>𝝁</a:t>
            </a:r>
            <a:r>
              <a:rPr dirty="0" baseline="-11904" sz="1050">
                <a:latin typeface="Cambria Math"/>
                <a:cs typeface="Cambria Math"/>
              </a:rPr>
              <a:t>𝒐</a:t>
            </a:r>
            <a:r>
              <a:rPr dirty="0" sz="850">
                <a:latin typeface="Cambria Math"/>
                <a:cs typeface="Cambria Math"/>
              </a:rPr>
              <a:t>𝜺</a:t>
            </a:r>
            <a:r>
              <a:rPr dirty="0" baseline="-11904" sz="1050">
                <a:latin typeface="Cambria Math"/>
                <a:cs typeface="Cambria Math"/>
              </a:rPr>
              <a:t>𝒐</a:t>
            </a:r>
            <a:r>
              <a:rPr dirty="0" baseline="3267" sz="1275">
                <a:latin typeface="Cambria Math"/>
                <a:cs typeface="Cambria Math"/>
              </a:rPr>
              <a:t>)</a:t>
            </a:r>
            <a:r>
              <a:rPr dirty="0" baseline="19841" sz="1050">
                <a:latin typeface="Cambria Math"/>
                <a:cs typeface="Cambria Math"/>
              </a:rPr>
              <a:t>𝟏/𝟐</a:t>
            </a:r>
            <a:endParaRPr baseline="19841" sz="10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3377" y="9237471"/>
            <a:ext cx="480059" cy="0"/>
          </a:xfrm>
          <a:custGeom>
            <a:avLst/>
            <a:gdLst/>
            <a:ahLst/>
            <a:cxnLst/>
            <a:rect l="l" t="t" r="r" b="b"/>
            <a:pathLst>
              <a:path w="480060" h="0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921633" y="9115805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(</a:t>
            </a:r>
            <a:r>
              <a:rPr dirty="0" sz="1200" spc="-5" b="1">
                <a:latin typeface="Times New Roman"/>
                <a:cs typeface="Times New Roman"/>
              </a:rPr>
              <a:t>26)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dcterms:created xsi:type="dcterms:W3CDTF">2018-12-16T08:17:41Z</dcterms:created>
  <dcterms:modified xsi:type="dcterms:W3CDTF">2018-12-16T08:17:41Z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2018-12-16T00:00:00Z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2018-12-16T00:00:00Z</vt:filetime>
  </property>
</Properties>
</file>